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6.xml" ContentType="application/vnd.openxmlformats-officedocument.presentationml.notesSlide+xml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embeddings/oleObject4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61" r:id="rId2"/>
    <p:sldId id="262" r:id="rId3"/>
    <p:sldId id="263" r:id="rId4"/>
    <p:sldId id="358" r:id="rId5"/>
    <p:sldId id="312" r:id="rId6"/>
    <p:sldId id="264" r:id="rId7"/>
    <p:sldId id="266" r:id="rId8"/>
    <p:sldId id="267" r:id="rId9"/>
    <p:sldId id="268" r:id="rId10"/>
    <p:sldId id="361" r:id="rId11"/>
    <p:sldId id="306" r:id="rId12"/>
    <p:sldId id="269" r:id="rId13"/>
    <p:sldId id="270" r:id="rId14"/>
    <p:sldId id="271" r:id="rId15"/>
    <p:sldId id="319" r:id="rId16"/>
    <p:sldId id="348" r:id="rId17"/>
    <p:sldId id="314" r:id="rId18"/>
    <p:sldId id="315" r:id="rId19"/>
    <p:sldId id="316" r:id="rId20"/>
    <p:sldId id="317" r:id="rId21"/>
    <p:sldId id="318" r:id="rId22"/>
    <p:sldId id="353" r:id="rId23"/>
    <p:sldId id="354" r:id="rId24"/>
    <p:sldId id="355" r:id="rId25"/>
    <p:sldId id="360" r:id="rId26"/>
    <p:sldId id="320" r:id="rId27"/>
    <p:sldId id="321" r:id="rId28"/>
    <p:sldId id="323" r:id="rId29"/>
    <p:sldId id="324" r:id="rId30"/>
    <p:sldId id="325" r:id="rId31"/>
    <p:sldId id="336" r:id="rId32"/>
    <p:sldId id="337" r:id="rId33"/>
    <p:sldId id="339" r:id="rId34"/>
    <p:sldId id="338" r:id="rId35"/>
    <p:sldId id="340" r:id="rId36"/>
    <p:sldId id="326" r:id="rId37"/>
    <p:sldId id="328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359" r:id="rId47"/>
    <p:sldId id="284" r:id="rId48"/>
    <p:sldId id="285" r:id="rId49"/>
    <p:sldId id="356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57" r:id="rId58"/>
    <p:sldId id="28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 autoAdjust="0"/>
    <p:restoredTop sz="94697" autoAdjust="0"/>
  </p:normalViewPr>
  <p:slideViewPr>
    <p:cSldViewPr snapToGrid="0" snapToObjects="1">
      <p:cViewPr>
        <p:scale>
          <a:sx n="90" d="100"/>
          <a:sy n="90" d="100"/>
        </p:scale>
        <p:origin x="-103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A23A2-C517-8C4A-9886-7F897A20C7E3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976FD-14B1-3943-95F2-316638BB58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09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976FD-14B1-3943-95F2-316638BB58B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0B4C-999B-2B45-AA30-B88380B45DBC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B59F00-F907-2347-A021-FB735C0E200F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9C3908-9789-DA4F-88FD-431F885F292A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2F774C-1CEF-C546-B3A5-D1EECE855D2B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5FB40-22F6-0B4E-81CB-566F3EE12018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035D7-872F-624F-BAD1-678307533A7F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5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98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BC548DE-157F-4445-8A44-E6784E94F383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0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1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9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5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3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7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4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4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39E85-3092-BC46-B99C-4E2EC3DBB2DA}" type="datetimeFigureOut">
              <a:rPr lang="en-US" smtClean="0"/>
              <a:t>3/20/15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9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4.emf"/><Relationship Id="rId6" Type="http://schemas.openxmlformats.org/officeDocument/2006/relationships/image" Target="../media/image25.png"/><Relationship Id="rId7" Type="http://schemas.openxmlformats.org/officeDocument/2006/relationships/hyperlink" Target="http://en.wikipedia.org/wiki/Hebbian_theory" TargetMode="External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gif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Relationship Id="rId7" Type="http://schemas.openxmlformats.org/officeDocument/2006/relationships/hyperlink" Target="http://chronicle.com/article/The-Believers/190147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blog.blogspot.com/2014/05/better-data-centers-through-machine.html" TargetMode="External"/><Relationship Id="rId4" Type="http://schemas.openxmlformats.org/officeDocument/2006/relationships/hyperlink" Target="https://docs.google.com/a/google.com/viewer?url=www.google.com/about/datacenters/efficiency/internal/assets/machine-learning-applicationsfor-datacenter-optimization-finalv2.pdf" TargetMode="External"/><Relationship Id="rId5" Type="http://schemas.openxmlformats.org/officeDocument/2006/relationships/hyperlink" Target="http://en.wikipedia.org/wiki/Power_usage_effectiveness" TargetMode="External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search.google.com/pubs/ArtificialIntelligenceandMachineLearning.htm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" TargetMode="External"/><Relationship Id="rId4" Type="http://schemas.openxmlformats.org/officeDocument/2006/relationships/hyperlink" Target="http://arxiv.org/abs/1412.5567" TargetMode="External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112.6209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4" Type="http://schemas.openxmlformats.org/officeDocument/2006/relationships/hyperlink" Target="https://www.gnu.org/software/octav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ie.ntu.edu.tw/~cjlin/libsv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208" y="58395"/>
            <a:ext cx="8627585" cy="246258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Machine Learning 101</a:t>
            </a:r>
            <a:br>
              <a:rPr lang="en-US" sz="4800" dirty="0" smtClean="0"/>
            </a:br>
            <a:r>
              <a:rPr lang="en-US" sz="3200" dirty="0" smtClean="0"/>
              <a:t>A (Very) Brief Introduction to Machine Learning</a:t>
            </a:r>
            <a:r>
              <a:rPr lang="en-US" sz="3200" dirty="0"/>
              <a:t/>
            </a:r>
            <a:br>
              <a:rPr lang="en-US" sz="3200" dirty="0"/>
            </a:br>
            <a:endParaRPr lang="en-US" sz="1400" dirty="0"/>
          </a:p>
        </p:txBody>
      </p:sp>
      <p:pic>
        <p:nvPicPr>
          <p:cNvPr id="7" name="Picture 6" descr="machine_intelligen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520980"/>
            <a:ext cx="5080000" cy="336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65" y="2593935"/>
            <a:ext cx="5214002" cy="329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899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71"/>
            <a:ext cx="8229600" cy="656696"/>
          </a:xfrm>
        </p:spPr>
        <p:txBody>
          <a:bodyPr>
            <a:normAutofit fontScale="90000"/>
          </a:bodyPr>
          <a:lstStyle/>
          <a:p>
            <a:r>
              <a:rPr lang="en-US" smtClean="0"/>
              <a:t>Aside: NVIDA</a:t>
            </a:r>
            <a:endParaRPr lang="en-US" dirty="0"/>
          </a:p>
        </p:txBody>
      </p:sp>
      <p:pic>
        <p:nvPicPr>
          <p:cNvPr id="4" name="Picture 3" descr="cu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7" y="1001889"/>
            <a:ext cx="8462986" cy="51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76"/>
            <a:ext cx="8229600" cy="1143000"/>
          </a:xfrm>
        </p:spPr>
        <p:txBody>
          <a:bodyPr/>
          <a:lstStyle/>
          <a:p>
            <a:r>
              <a:rPr lang="en-US" dirty="0" smtClean="0"/>
              <a:t>Why Machine Learning is Hard?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1529363"/>
            <a:ext cx="3279867" cy="5116988"/>
            <a:chOff x="282257" y="1529363"/>
            <a:chExt cx="3279867" cy="5116988"/>
          </a:xfrm>
        </p:grpSpPr>
        <p:pic>
          <p:nvPicPr>
            <p:cNvPr id="5" name="Picture 4" descr="z_and_p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57" y="2273195"/>
              <a:ext cx="3279867" cy="43731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51624" y="1529363"/>
              <a:ext cx="1341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You See</a:t>
              </a:r>
              <a:endParaRPr lang="en-US" sz="2800" dirty="0"/>
            </a:p>
          </p:txBody>
        </p:sp>
      </p:grpSp>
      <p:pic>
        <p:nvPicPr>
          <p:cNvPr id="6" name="Picture 5" descr="matri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18" y="2273196"/>
            <a:ext cx="3794767" cy="4373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920" y="1319089"/>
            <a:ext cx="36789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Your ML Algorithm Sees</a:t>
            </a:r>
          </a:p>
          <a:p>
            <a:r>
              <a:rPr lang="en-US" sz="2800" dirty="0" smtClean="0"/>
              <a:t>A Bunch of Bits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14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06" y="188913"/>
            <a:ext cx="8866188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Why Machine Learning Is Hard, Redux</a:t>
            </a:r>
            <a:br>
              <a:rPr lang="en-US" dirty="0" smtClean="0"/>
            </a:br>
            <a:r>
              <a:rPr lang="en-US" sz="3600" dirty="0" smtClean="0"/>
              <a:t>What is a “2”?</a:t>
            </a:r>
            <a:endParaRPr lang="en-US" sz="4000" dirty="0">
              <a:solidFill>
                <a:srgbClr val="0099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4562" y="1740469"/>
            <a:ext cx="7814877" cy="4849243"/>
            <a:chOff x="792163" y="1268413"/>
            <a:chExt cx="7410450" cy="5321300"/>
          </a:xfrm>
        </p:grpSpPr>
        <p:pic>
          <p:nvPicPr>
            <p:cNvPr id="173059" name="Picture 3" descr="close4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1268413"/>
              <a:ext cx="73025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060" name="Rectangle 4"/>
            <p:cNvSpPr>
              <a:spLocks noChangeArrowheads="1"/>
            </p:cNvSpPr>
            <p:nvPr/>
          </p:nvSpPr>
          <p:spPr bwMode="auto">
            <a:xfrm>
              <a:off x="792163" y="2565400"/>
              <a:ext cx="5219700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062" name="Rectangle 6"/>
            <p:cNvSpPr>
              <a:spLocks noChangeArrowheads="1"/>
            </p:cNvSpPr>
            <p:nvPr/>
          </p:nvSpPr>
          <p:spPr bwMode="auto">
            <a:xfrm>
              <a:off x="6731000" y="2565400"/>
              <a:ext cx="7207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063" name="Rectangle 7"/>
            <p:cNvSpPr>
              <a:spLocks noChangeArrowheads="1"/>
            </p:cNvSpPr>
            <p:nvPr/>
          </p:nvSpPr>
          <p:spPr bwMode="auto">
            <a:xfrm>
              <a:off x="2339975" y="4762500"/>
              <a:ext cx="13684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064" name="Rectangle 8"/>
            <p:cNvSpPr>
              <a:spLocks noChangeArrowheads="1"/>
            </p:cNvSpPr>
            <p:nvPr/>
          </p:nvSpPr>
          <p:spPr bwMode="auto">
            <a:xfrm>
              <a:off x="827088" y="3681413"/>
              <a:ext cx="720725" cy="82708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16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6186" y="168065"/>
            <a:ext cx="8715006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Examples of Machine Learning Problems </a:t>
            </a:r>
            <a:endParaRPr lang="en-US" sz="2800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62088"/>
            <a:ext cx="8229600" cy="53959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Pattern Recognition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Facial identities or facial expressions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Handwritten or spoken </a:t>
            </a:r>
            <a:r>
              <a:rPr lang="en-US" sz="1800" dirty="0" smtClean="0"/>
              <a:t>words (e.g., Siri)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Medical </a:t>
            </a:r>
            <a:r>
              <a:rPr lang="en-US" sz="1800" dirty="0" smtClean="0"/>
              <a:t>images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Sensor Data/IoT</a:t>
            </a:r>
          </a:p>
          <a:p>
            <a:pPr lvl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Optimization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Many parameters have “hidden” relationships that can be the basis of optimization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Pattern Generation 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Generating </a:t>
            </a:r>
            <a:r>
              <a:rPr lang="en-US" sz="1800" dirty="0"/>
              <a:t>images or motion </a:t>
            </a:r>
            <a:r>
              <a:rPr lang="en-US" sz="1800" dirty="0" smtClean="0"/>
              <a:t>sequences</a:t>
            </a:r>
          </a:p>
          <a:p>
            <a:pPr lvl="1">
              <a:lnSpc>
                <a:spcPct val="90000"/>
              </a:lnSpc>
            </a:pPr>
            <a:endParaRPr lang="en-US" sz="1800" dirty="0">
              <a:solidFill>
                <a:srgbClr val="3333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Anomaly Detection</a:t>
            </a:r>
          </a:p>
          <a:p>
            <a:pPr lvl="1">
              <a:lnSpc>
                <a:spcPct val="90000"/>
              </a:lnSpc>
            </a:pPr>
            <a:r>
              <a:rPr lang="en-US" sz="1700" dirty="0" smtClean="0"/>
              <a:t>Unusual patterns in the telemetry from physical and/or virtual plants (e.g., data centers)</a:t>
            </a: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US" sz="1700" dirty="0"/>
              <a:t>Unusual sequences of credit card transactions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Unusual patterns of sensor </a:t>
            </a:r>
            <a:r>
              <a:rPr lang="en-US" sz="1700" dirty="0" smtClean="0"/>
              <a:t>data from </a:t>
            </a:r>
            <a:r>
              <a:rPr lang="en-US" sz="1700" dirty="0"/>
              <a:t>a nuclear power plant </a:t>
            </a:r>
            <a:endParaRPr lang="en-US" sz="1700" dirty="0" smtClean="0"/>
          </a:p>
          <a:p>
            <a:pPr lvl="2">
              <a:lnSpc>
                <a:spcPct val="90000"/>
              </a:lnSpc>
            </a:pPr>
            <a:r>
              <a:rPr lang="en-US" sz="1400" dirty="0" smtClean="0"/>
              <a:t>or </a:t>
            </a:r>
            <a:r>
              <a:rPr lang="en-US" sz="1400" dirty="0"/>
              <a:t>unusual sound in your car </a:t>
            </a:r>
            <a:r>
              <a:rPr lang="en-US" sz="1400" dirty="0" smtClean="0"/>
              <a:t>engine</a:t>
            </a:r>
            <a:r>
              <a:rPr lang="en-US" sz="1400" dirty="0"/>
              <a:t> </a:t>
            </a:r>
            <a:r>
              <a:rPr lang="en-US" sz="1400" dirty="0" smtClean="0"/>
              <a:t>or …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Prediction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Future stock prices or currency exchange rates 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Network events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30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5215" y="274638"/>
            <a:ext cx="8726493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Finally, note that ML is a form of Induction</a:t>
            </a:r>
            <a:endParaRPr lang="en-US" sz="4000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77066"/>
            <a:ext cx="8229600" cy="53809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sz="3600" dirty="0" smtClean="0"/>
              <a:t>Given </a:t>
            </a:r>
            <a:r>
              <a:rPr lang="en-US" sz="3600" dirty="0"/>
              <a:t>examples of a function </a:t>
            </a:r>
            <a:r>
              <a:rPr lang="en-US" sz="3600" i="1" dirty="0" smtClean="0"/>
              <a:t>(x, </a:t>
            </a:r>
            <a:r>
              <a:rPr lang="en-US" sz="3600" i="1" dirty="0"/>
              <a:t>f</a:t>
            </a:r>
            <a:r>
              <a:rPr lang="en-US" sz="3600" i="1" dirty="0" smtClean="0"/>
              <a:t>(</a:t>
            </a:r>
            <a:r>
              <a:rPr lang="en-US" sz="3600" i="1" dirty="0"/>
              <a:t>x</a:t>
            </a:r>
            <a:r>
              <a:rPr lang="en-US" sz="3600" i="1" dirty="0" smtClean="0"/>
              <a:t>))</a:t>
            </a:r>
          </a:p>
          <a:p>
            <a:pPr lvl="1"/>
            <a:r>
              <a:rPr lang="en-US" sz="3100" i="1" dirty="0" smtClean="0">
                <a:solidFill>
                  <a:srgbClr val="FF0000"/>
                </a:solidFill>
              </a:rPr>
              <a:t>Don’t explicitly know f </a:t>
            </a:r>
          </a:p>
          <a:p>
            <a:pPr lvl="2"/>
            <a:r>
              <a:rPr lang="en-US" sz="2700" dirty="0"/>
              <a:t>R</a:t>
            </a:r>
            <a:r>
              <a:rPr lang="en-US" sz="2700" dirty="0" smtClean="0"/>
              <a:t>ather, trying to learn</a:t>
            </a:r>
            <a:r>
              <a:rPr lang="en-US" sz="2700" i="1" dirty="0" smtClean="0"/>
              <a:t> f </a:t>
            </a:r>
            <a:r>
              <a:rPr lang="en-US" sz="2700" dirty="0" smtClean="0"/>
              <a:t>from the data</a:t>
            </a:r>
          </a:p>
          <a:p>
            <a:pPr lvl="1"/>
            <a:r>
              <a:rPr lang="en-US" sz="3100" i="1" dirty="0" smtClean="0"/>
              <a:t>Labeled</a:t>
            </a:r>
            <a:r>
              <a:rPr lang="en-US" sz="3100" dirty="0" smtClean="0"/>
              <a:t> training data set (i.e., the </a:t>
            </a:r>
            <a:r>
              <a:rPr lang="en-US" sz="3100" i="1" dirty="0" smtClean="0"/>
              <a:t>f(x</a:t>
            </a:r>
            <a:r>
              <a:rPr lang="en-US" sz="3100" dirty="0" smtClean="0"/>
              <a:t>)’s)</a:t>
            </a:r>
          </a:p>
          <a:p>
            <a:pPr lvl="1"/>
            <a:r>
              <a:rPr lang="en-US" sz="3100" dirty="0"/>
              <a:t>Training set </a:t>
            </a:r>
            <a:r>
              <a:rPr lang="en-US" sz="3100" dirty="0" smtClean="0"/>
              <a:t>will be </a:t>
            </a:r>
            <a:r>
              <a:rPr lang="en-US" sz="3100" dirty="0"/>
              <a:t>noisy, e.g.</a:t>
            </a:r>
            <a:r>
              <a:rPr lang="en-US" sz="3100" i="1" dirty="0"/>
              <a:t>, (x, (f(x) + ε)</a:t>
            </a:r>
            <a:r>
              <a:rPr lang="en-US" sz="3100" i="1" dirty="0" smtClean="0"/>
              <a:t>)</a:t>
            </a:r>
            <a:endParaRPr lang="en-US" sz="3100" dirty="0" smtClean="0"/>
          </a:p>
          <a:p>
            <a:pPr lvl="1"/>
            <a:r>
              <a:rPr lang="en-US" sz="3100" dirty="0" smtClean="0"/>
              <a:t>Notation: </a:t>
            </a:r>
            <a:r>
              <a:rPr lang="en-US" sz="3100" i="1" dirty="0" smtClean="0"/>
              <a:t>(x</a:t>
            </a:r>
            <a:r>
              <a:rPr lang="en-US" sz="3100" i="1" baseline="-25000" dirty="0" smtClean="0"/>
              <a:t>i</a:t>
            </a:r>
            <a:r>
              <a:rPr lang="en-US" sz="3100" i="1" dirty="0" smtClean="0"/>
              <a:t>, f(x</a:t>
            </a:r>
            <a:r>
              <a:rPr lang="en-US" sz="3100" i="1" baseline="-25000" dirty="0" smtClean="0"/>
              <a:t>i</a:t>
            </a:r>
            <a:r>
              <a:rPr lang="en-US" sz="3100" i="1" dirty="0" smtClean="0"/>
              <a:t>)) </a:t>
            </a:r>
            <a:r>
              <a:rPr lang="en-US" sz="3100" dirty="0" smtClean="0"/>
              <a:t>denoted </a:t>
            </a:r>
            <a:r>
              <a:rPr lang="en-US" sz="3100" i="1" dirty="0" smtClean="0"/>
              <a:t>(x</a:t>
            </a:r>
            <a:r>
              <a:rPr lang="en-US" sz="3100" i="1" baseline="30000" dirty="0" smtClean="0"/>
              <a:t>(i)</a:t>
            </a:r>
            <a:r>
              <a:rPr lang="en-US" sz="3100" i="1" dirty="0" smtClean="0"/>
              <a:t>,y</a:t>
            </a:r>
            <a:r>
              <a:rPr lang="en-US" sz="3100" i="1" baseline="30000" dirty="0" smtClean="0"/>
              <a:t>(i)</a:t>
            </a:r>
            <a:r>
              <a:rPr lang="en-US" sz="3100" i="1" dirty="0" smtClean="0"/>
              <a:t>)</a:t>
            </a:r>
          </a:p>
          <a:p>
            <a:pPr lvl="1"/>
            <a:r>
              <a:rPr lang="en-US" sz="3100" i="1" dirty="0"/>
              <a:t>y</a:t>
            </a:r>
            <a:r>
              <a:rPr lang="en-US" sz="3100" i="1" baseline="30000" dirty="0" smtClean="0"/>
              <a:t>(i)</a:t>
            </a:r>
            <a:r>
              <a:rPr lang="en-US" sz="3100" dirty="0" smtClean="0"/>
              <a:t> sometimes called </a:t>
            </a:r>
            <a:r>
              <a:rPr lang="en-US" sz="3100" i="1" dirty="0" smtClean="0"/>
              <a:t>t</a:t>
            </a:r>
            <a:r>
              <a:rPr lang="en-US" sz="3100" i="1" baseline="-25000" dirty="0" smtClean="0"/>
              <a:t>i</a:t>
            </a:r>
            <a:r>
              <a:rPr lang="en-US" sz="3100" dirty="0" smtClean="0"/>
              <a:t> (t for “target”)</a:t>
            </a:r>
          </a:p>
          <a:p>
            <a:endParaRPr lang="en-US" sz="3600" i="1" dirty="0"/>
          </a:p>
          <a:p>
            <a:r>
              <a:rPr lang="en-US" sz="3600" dirty="0"/>
              <a:t>Predict function</a:t>
            </a:r>
            <a:r>
              <a:rPr lang="en-US" sz="3600" i="1" dirty="0"/>
              <a:t> </a:t>
            </a:r>
            <a:r>
              <a:rPr lang="en-US" sz="3600" b="1" i="1" dirty="0" smtClean="0">
                <a:solidFill>
                  <a:srgbClr val="FF0000"/>
                </a:solidFill>
              </a:rPr>
              <a:t>f(</a:t>
            </a:r>
            <a:r>
              <a:rPr lang="en-US" sz="3600" b="1" i="1" dirty="0">
                <a:solidFill>
                  <a:srgbClr val="FF0000"/>
                </a:solidFill>
              </a:rPr>
              <a:t>x</a:t>
            </a:r>
            <a:r>
              <a:rPr lang="en-US" sz="3600" b="1" i="1" dirty="0" smtClean="0">
                <a:solidFill>
                  <a:srgbClr val="FF0000"/>
                </a:solidFill>
              </a:rPr>
              <a:t>)</a:t>
            </a:r>
            <a:r>
              <a:rPr lang="en-US" sz="3600" i="1" dirty="0" smtClean="0"/>
              <a:t> </a:t>
            </a:r>
            <a:r>
              <a:rPr lang="en-US" sz="3600" dirty="0"/>
              <a:t>for new examples</a:t>
            </a:r>
            <a:r>
              <a:rPr lang="en-US" sz="3600" i="1" dirty="0"/>
              <a:t> </a:t>
            </a:r>
            <a:r>
              <a:rPr lang="en-US" sz="3600" i="1" dirty="0" smtClean="0"/>
              <a:t>x</a:t>
            </a:r>
            <a:endParaRPr lang="en-US" sz="3600" i="1" dirty="0"/>
          </a:p>
          <a:p>
            <a:pPr lvl="1"/>
            <a:r>
              <a:rPr lang="en-US" sz="3100" dirty="0" smtClean="0"/>
              <a:t>Discrimination/Prediction (Regression):  </a:t>
            </a:r>
            <a:r>
              <a:rPr lang="en-US" sz="3100" i="1" dirty="0" smtClean="0"/>
              <a:t>f(x)</a:t>
            </a:r>
            <a:r>
              <a:rPr lang="en-US" sz="3100" dirty="0" smtClean="0"/>
              <a:t> continuous</a:t>
            </a:r>
          </a:p>
          <a:p>
            <a:pPr lvl="1"/>
            <a:r>
              <a:rPr lang="en-US" sz="3100" dirty="0" smtClean="0"/>
              <a:t>Classification</a:t>
            </a:r>
            <a:r>
              <a:rPr lang="en-US" sz="3100" i="1" dirty="0" smtClean="0"/>
              <a:t>: f(x)</a:t>
            </a:r>
            <a:r>
              <a:rPr lang="en-US" sz="3100" dirty="0" smtClean="0"/>
              <a:t> discrete</a:t>
            </a:r>
            <a:endParaRPr lang="en-US" sz="3100" i="1" dirty="0" smtClean="0"/>
          </a:p>
          <a:p>
            <a:pPr lvl="1"/>
            <a:r>
              <a:rPr lang="en-US" sz="3100" dirty="0" smtClean="0"/>
              <a:t>Estimation</a:t>
            </a:r>
            <a:r>
              <a:rPr lang="en-US" sz="3100" i="1" dirty="0" smtClean="0"/>
              <a:t>: f(</a:t>
            </a:r>
            <a:r>
              <a:rPr lang="en-US" sz="3100" i="1" dirty="0"/>
              <a:t>x</a:t>
            </a:r>
            <a:r>
              <a:rPr lang="en-US" sz="3100" i="1" dirty="0" smtClean="0"/>
              <a:t>)</a:t>
            </a:r>
            <a:r>
              <a:rPr lang="en-US" sz="3100" dirty="0" smtClean="0"/>
              <a:t> </a:t>
            </a:r>
            <a:r>
              <a:rPr lang="en-US" sz="3100" dirty="0"/>
              <a:t>= P</a:t>
            </a:r>
            <a:r>
              <a:rPr lang="en-US" sz="3100" dirty="0" smtClean="0"/>
              <a:t>(Y = c|</a:t>
            </a:r>
            <a:r>
              <a:rPr lang="en-US" sz="3100" i="1" dirty="0"/>
              <a:t>x</a:t>
            </a:r>
            <a:r>
              <a:rPr lang="en-US" sz="3100" dirty="0" smtClean="0"/>
              <a:t>) for some class c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56727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67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6879"/>
            <a:ext cx="8229600" cy="5174320"/>
          </a:xfrm>
        </p:spPr>
        <p:txBody>
          <a:bodyPr>
            <a:normAutofit fontScale="92500" lnSpcReduction="10000"/>
          </a:bodyPr>
          <a:lstStyle/>
          <a:p>
            <a:r>
              <a:rPr lang="en-US" strike="sngStrike" dirty="0" smtClean="0"/>
              <a:t>Goals for this Session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trike="sngStrike" dirty="0" smtClean="0"/>
              <a:t>What is Machine Learning?</a:t>
            </a:r>
          </a:p>
          <a:p>
            <a:pPr lvl="1"/>
            <a:r>
              <a:rPr lang="en-US" dirty="0" smtClean="0"/>
              <a:t>And how can it possibly work?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Shallow Dive Into Deep Neural Net Technology</a:t>
            </a:r>
          </a:p>
          <a:p>
            <a:endParaRPr lang="en-US" dirty="0"/>
          </a:p>
          <a:p>
            <a:r>
              <a:rPr lang="en-US" dirty="0" smtClean="0"/>
              <a:t>Google PUE Use Case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85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54" y="0"/>
            <a:ext cx="8971546" cy="1143000"/>
          </a:xfrm>
        </p:spPr>
        <p:txBody>
          <a:bodyPr>
            <a:noAutofit/>
          </a:bodyPr>
          <a:lstStyle/>
          <a:p>
            <a:r>
              <a:rPr lang="en-US" sz="3800" dirty="0" smtClean="0"/>
              <a:t>How Can Machine Learning Possibly Work?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65802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/>
              <a:t>We want to build statistical models that </a:t>
            </a:r>
            <a:r>
              <a:rPr lang="en-US" sz="1600" b="1" dirty="0" smtClean="0"/>
              <a:t>generalize to unseen cases</a:t>
            </a:r>
          </a:p>
          <a:p>
            <a:endParaRPr lang="en-US" sz="1600" b="1" dirty="0"/>
          </a:p>
          <a:p>
            <a:r>
              <a:rPr lang="en-US" sz="1600" dirty="0" smtClean="0"/>
              <a:t>What assumptions do we need to do this (essentially predict the future)?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4 main “prior” assumptions are (at least) required</a:t>
            </a:r>
          </a:p>
          <a:p>
            <a:endParaRPr lang="en-US" sz="1600" dirty="0" smtClean="0"/>
          </a:p>
          <a:p>
            <a:pPr lvl="1"/>
            <a:r>
              <a:rPr lang="en-US" sz="1400" dirty="0" smtClean="0"/>
              <a:t>Smoothness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Manifold Hypothesis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 Representation/Compositionality</a:t>
            </a:r>
          </a:p>
          <a:p>
            <a:pPr lvl="2"/>
            <a:r>
              <a:rPr lang="en-US" sz="1200" dirty="0"/>
              <a:t>Compositionality is useful to describe the world around us efficiently </a:t>
            </a:r>
            <a:r>
              <a:rPr lang="en-US" sz="1200" dirty="0" smtClean="0">
                <a:sym typeface="Wingdings"/>
              </a:rPr>
              <a:t> </a:t>
            </a:r>
            <a:r>
              <a:rPr lang="en-US" sz="1200" dirty="0" smtClean="0"/>
              <a:t>distributed </a:t>
            </a:r>
            <a:r>
              <a:rPr lang="en-US" sz="1200" dirty="0"/>
              <a:t>representations (features) are meaningful by themselves</a:t>
            </a:r>
            <a:r>
              <a:rPr lang="en-US" sz="1200" dirty="0" smtClean="0"/>
              <a:t>.</a:t>
            </a:r>
          </a:p>
          <a:p>
            <a:pPr lvl="2"/>
            <a:r>
              <a:rPr lang="en-US" sz="1200" dirty="0" smtClean="0"/>
              <a:t>Non-distributed </a:t>
            </a:r>
            <a:r>
              <a:rPr lang="en-US" sz="1200" dirty="0" smtClean="0">
                <a:sym typeface="Wingdings"/>
              </a:rPr>
              <a:t> # of distinguishable regions linear in # of parameters</a:t>
            </a:r>
          </a:p>
          <a:p>
            <a:pPr lvl="2"/>
            <a:r>
              <a:rPr lang="en-US" sz="1200" dirty="0" smtClean="0">
                <a:sym typeface="Wingdings"/>
              </a:rPr>
              <a:t>Distributed          # of </a:t>
            </a:r>
            <a:r>
              <a:rPr lang="en-US" sz="1200" dirty="0">
                <a:sym typeface="Wingdings"/>
              </a:rPr>
              <a:t>distinguishable </a:t>
            </a:r>
            <a:r>
              <a:rPr lang="en-US" sz="1200" dirty="0" smtClean="0">
                <a:sym typeface="Wingdings"/>
              </a:rPr>
              <a:t> regions grows almost exponentially in # of parameters</a:t>
            </a:r>
          </a:p>
          <a:p>
            <a:pPr lvl="3"/>
            <a:r>
              <a:rPr lang="en-US" sz="1100" dirty="0" smtClean="0">
                <a:sym typeface="Wingdings"/>
              </a:rPr>
              <a:t>Each parameter influences many regions, not just local neighbors</a:t>
            </a:r>
          </a:p>
          <a:p>
            <a:pPr lvl="2"/>
            <a:r>
              <a:rPr lang="en-US" sz="1200" dirty="0" smtClean="0">
                <a:sym typeface="Wingdings"/>
              </a:rPr>
              <a:t>Want to generalize non-locally to never-seen regions  essentially </a:t>
            </a:r>
            <a:r>
              <a:rPr lang="en-US" sz="1200" b="1" i="1" dirty="0" smtClean="0">
                <a:sym typeface="Wingdings"/>
              </a:rPr>
              <a:t>exponential gain</a:t>
            </a:r>
            <a:endParaRPr lang="en-US" sz="1200" b="1" i="1" dirty="0" smtClean="0"/>
          </a:p>
          <a:p>
            <a:pPr lvl="2"/>
            <a:endParaRPr lang="en-US" sz="1200" dirty="0" smtClean="0"/>
          </a:p>
          <a:p>
            <a:pPr lvl="1"/>
            <a:r>
              <a:rPr lang="en-US" sz="1400" dirty="0" smtClean="0">
                <a:solidFill>
                  <a:srgbClr val="595959"/>
                </a:solidFill>
              </a:rPr>
              <a:t>Shared Underlying Explanatory Factors</a:t>
            </a:r>
          </a:p>
          <a:p>
            <a:pPr lvl="2"/>
            <a:r>
              <a:rPr lang="en-US" sz="1200" dirty="0" smtClean="0"/>
              <a:t>The </a:t>
            </a:r>
            <a:r>
              <a:rPr lang="en-US" sz="1200" dirty="0"/>
              <a:t>assumption here is that there are shared </a:t>
            </a:r>
            <a:r>
              <a:rPr lang="en-US" sz="1200" dirty="0" smtClean="0"/>
              <a:t>underlying explanatory </a:t>
            </a:r>
            <a:r>
              <a:rPr lang="en-US" sz="1200" dirty="0"/>
              <a:t>factors, in particular between p(x) </a:t>
            </a:r>
            <a:r>
              <a:rPr lang="en-US" sz="1200" dirty="0" smtClean="0"/>
              <a:t>(prior distribution) and p</a:t>
            </a:r>
            <a:r>
              <a:rPr lang="en-US" sz="1200" dirty="0"/>
              <a:t>(Y|x</a:t>
            </a:r>
            <a:r>
              <a:rPr lang="en-US" sz="1200" dirty="0" smtClean="0"/>
              <a:t>) (posterior distribution). </a:t>
            </a:r>
            <a:r>
              <a:rPr lang="en-US" sz="1200" b="1" i="1" dirty="0"/>
              <a:t>Disentangling</a:t>
            </a:r>
            <a:r>
              <a:rPr lang="en-US" sz="1200" dirty="0"/>
              <a:t> these factors is in part </a:t>
            </a:r>
            <a:r>
              <a:rPr lang="en-US" sz="1200" dirty="0" smtClean="0"/>
              <a:t>what machine </a:t>
            </a:r>
            <a:r>
              <a:rPr lang="en-US" sz="1200" dirty="0"/>
              <a:t>learning is about</a:t>
            </a:r>
            <a:r>
              <a:rPr lang="en-US" sz="1200" dirty="0" smtClean="0"/>
              <a:t>.</a:t>
            </a:r>
          </a:p>
          <a:p>
            <a:pPr lvl="2"/>
            <a:endParaRPr lang="en-US" sz="1200" dirty="0"/>
          </a:p>
          <a:p>
            <a:r>
              <a:rPr lang="en-US" sz="1600" dirty="0" smtClean="0"/>
              <a:t>Before this, however: What is the problem in the first place?</a:t>
            </a:r>
          </a:p>
        </p:txBody>
      </p:sp>
    </p:spTree>
    <p:extLst>
      <p:ext uri="{BB962C8B-B14F-4D97-AF65-F5344CB8AC3E}">
        <p14:creationId xmlns:p14="http://schemas.microsoft.com/office/powerpoint/2010/main" val="352486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18"/>
            <a:ext cx="8229600" cy="153532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Why ML Is Hard</a:t>
            </a:r>
            <a:br>
              <a:rPr lang="en-US" sz="4000" dirty="0" smtClean="0"/>
            </a:br>
            <a:r>
              <a:rPr lang="en-US" sz="3600" i="1" dirty="0" smtClean="0"/>
              <a:t>The Curse Of Dimensionality</a:t>
            </a:r>
            <a:endParaRPr lang="en-US" sz="3600" i="1" dirty="0"/>
          </a:p>
        </p:txBody>
      </p:sp>
      <p:pic>
        <p:nvPicPr>
          <p:cNvPr id="3" name="Picture 2" descr="CurseDimensiona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15" y="1709969"/>
            <a:ext cx="5106147" cy="5024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472" y="1902107"/>
            <a:ext cx="34621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/>
              <a:t>To </a:t>
            </a:r>
            <a:r>
              <a:rPr lang="en-US" sz="2200" dirty="0" smtClean="0">
                <a:solidFill>
                  <a:srgbClr val="FF0000"/>
                </a:solidFill>
              </a:rPr>
              <a:t>generalize</a:t>
            </a:r>
            <a:r>
              <a:rPr lang="en-US" sz="2200" dirty="0" smtClean="0"/>
              <a:t> locally, you need representative examples from all relevant variations (and there are an </a:t>
            </a:r>
            <a:r>
              <a:rPr lang="en-US" sz="2200" i="1" dirty="0" smtClean="0"/>
              <a:t>exponential</a:t>
            </a:r>
            <a:r>
              <a:rPr lang="en-US" sz="2200" dirty="0" smtClean="0"/>
              <a:t> number of them)!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Classical Solution: Hope for a smooth enough target function, or make it smooth by handcrafting good features or kernels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i="1" dirty="0" smtClean="0"/>
              <a:t>Smooth?</a:t>
            </a:r>
            <a:endParaRPr lang="en-US" sz="2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50939" y="4682247"/>
            <a:ext cx="956235" cy="283882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75657" y="6016623"/>
            <a:ext cx="2736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i</a:t>
            </a:r>
            <a:r>
              <a:rPr lang="en-US" sz="1600" dirty="0" smtClean="0"/>
              <a:t>).  Space grows </a:t>
            </a:r>
            <a:r>
              <a:rPr lang="en-US" sz="1600" i="1" dirty="0" smtClean="0"/>
              <a:t>exponentially</a:t>
            </a:r>
          </a:p>
          <a:p>
            <a:r>
              <a:rPr lang="en-US" sz="1600" dirty="0" smtClean="0"/>
              <a:t>(ii). Space is stretched, points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become </a:t>
            </a:r>
            <a:r>
              <a:rPr lang="en-US" sz="1600" i="1" dirty="0"/>
              <a:t>equidistant</a:t>
            </a:r>
          </a:p>
        </p:txBody>
      </p:sp>
    </p:spTree>
    <p:extLst>
      <p:ext uri="{BB962C8B-B14F-4D97-AF65-F5344CB8AC3E}">
        <p14:creationId xmlns:p14="http://schemas.microsoft.com/office/powerpoint/2010/main" val="3252612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Smoothness?</a:t>
            </a:r>
            <a:endParaRPr lang="en-US" dirty="0"/>
          </a:p>
        </p:txBody>
      </p:sp>
      <p:pic>
        <p:nvPicPr>
          <p:cNvPr id="12" name="Content Placeholder 11" descr="smoothn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457200" y="1663769"/>
            <a:ext cx="8229600" cy="4525963"/>
          </a:xfrm>
        </p:spPr>
      </p:pic>
      <p:sp>
        <p:nvSpPr>
          <p:cNvPr id="13" name="TextBox 12"/>
          <p:cNvSpPr txBox="1"/>
          <p:nvPr/>
        </p:nvSpPr>
        <p:spPr>
          <a:xfrm>
            <a:off x="652185" y="6303323"/>
            <a:ext cx="7839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Smoothness </a:t>
            </a:r>
            <a:r>
              <a:rPr lang="en-US" sz="2400" i="1" dirty="0" smtClean="0">
                <a:sym typeface="Wingdings"/>
              </a:rPr>
              <a:t>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smtClean="0"/>
              <a:t>If </a:t>
            </a:r>
            <a:r>
              <a:rPr lang="en-US" sz="2400" b="1" dirty="0" smtClean="0"/>
              <a:t>x</a:t>
            </a:r>
            <a:r>
              <a:rPr lang="en-US" sz="2400" dirty="0" smtClean="0"/>
              <a:t> is geometrically close to</a:t>
            </a:r>
            <a:r>
              <a:rPr lang="en-US" sz="2400" b="1" dirty="0" smtClean="0"/>
              <a:t> x’ </a:t>
            </a:r>
            <a:r>
              <a:rPr lang="en-US" sz="2400" dirty="0" smtClean="0"/>
              <a:t>then </a:t>
            </a:r>
            <a:r>
              <a:rPr lang="en-US" sz="2400" b="1" dirty="0" smtClean="0"/>
              <a:t>f(x) ≈ f(x’)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6914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Smoothness, basically…</a:t>
            </a:r>
            <a:endParaRPr lang="en-US" dirty="0"/>
          </a:p>
        </p:txBody>
      </p:sp>
      <p:pic>
        <p:nvPicPr>
          <p:cNvPr id="4" name="Picture 3" descr="smoothnes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8" y="1750259"/>
            <a:ext cx="7015952" cy="4255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0932" y="6005405"/>
            <a:ext cx="285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mass </a:t>
            </a:r>
            <a:r>
              <a:rPr lang="en-US" b="1" dirty="0" smtClean="0"/>
              <a:t>P(Y=c|X;θ</a:t>
            </a:r>
            <a:r>
              <a:rPr lang="en-US" b="1" i="1" dirty="0" smtClean="0"/>
              <a:t>)</a:t>
            </a:r>
            <a:endParaRPr lang="en-US" b="1" i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568943" y="5071596"/>
            <a:ext cx="654102" cy="878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2477" y="6374737"/>
            <a:ext cx="647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This is where the </a:t>
            </a:r>
            <a:r>
              <a:rPr lang="en-US" sz="2400" b="1" i="1" dirty="0" smtClean="0"/>
              <a:t>Manifold Hypothesis </a:t>
            </a:r>
            <a:r>
              <a:rPr lang="en-US" sz="2400" b="1" dirty="0" smtClean="0"/>
              <a:t>comes in…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0724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67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6879"/>
            <a:ext cx="8229600" cy="51743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Goals for this Session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 is Machine Learning?</a:t>
            </a:r>
          </a:p>
          <a:p>
            <a:pPr lvl="1"/>
            <a:r>
              <a:rPr lang="en-US" dirty="0" smtClean="0"/>
              <a:t>And how can it possibly work?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Shallow Dive Into Deep Neural Net Technology</a:t>
            </a:r>
          </a:p>
          <a:p>
            <a:endParaRPr lang="en-US" dirty="0"/>
          </a:p>
          <a:p>
            <a:r>
              <a:rPr lang="en-US" dirty="0" smtClean="0"/>
              <a:t>Google PUE Use Case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5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279"/>
            <a:ext cx="8229600" cy="1143000"/>
          </a:xfrm>
        </p:spPr>
        <p:txBody>
          <a:bodyPr/>
          <a:lstStyle/>
          <a:p>
            <a:r>
              <a:rPr lang="en-US" dirty="0" smtClean="0"/>
              <a:t>Manifold Hypothesis</a:t>
            </a:r>
            <a:endParaRPr lang="en-US" dirty="0"/>
          </a:p>
        </p:txBody>
      </p:sp>
      <p:pic>
        <p:nvPicPr>
          <p:cNvPr id="4" name="Picture 3" descr="manif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2" y="1260839"/>
            <a:ext cx="7025505" cy="372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428" y="5080290"/>
            <a:ext cx="82269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Manifold Hypothesis </a:t>
            </a:r>
            <a:r>
              <a:rPr lang="en-US" dirty="0" smtClean="0"/>
              <a:t>states </a:t>
            </a:r>
            <a:r>
              <a:rPr lang="en-US" dirty="0"/>
              <a:t>that </a:t>
            </a:r>
            <a:r>
              <a:rPr lang="en-US" b="1" i="1" dirty="0"/>
              <a:t>natural data</a:t>
            </a:r>
            <a:r>
              <a:rPr lang="en-US" b="1" dirty="0"/>
              <a:t> </a:t>
            </a:r>
            <a:r>
              <a:rPr lang="en-US" dirty="0"/>
              <a:t>forms lower dimensional manifolds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its embedding </a:t>
            </a:r>
            <a:r>
              <a:rPr lang="en-US" dirty="0" smtClean="0"/>
              <a:t>space. </a:t>
            </a:r>
            <a:r>
              <a:rPr lang="en-US" dirty="0"/>
              <a:t>Why should this be? Well, it seems that there are both </a:t>
            </a:r>
            <a:endParaRPr lang="en-US" dirty="0" smtClean="0"/>
          </a:p>
          <a:p>
            <a:r>
              <a:rPr lang="en-US" dirty="0" smtClean="0"/>
              <a:t>theoretical </a:t>
            </a:r>
            <a:r>
              <a:rPr lang="en-US" dirty="0"/>
              <a:t>and experimental reasons to suspect that the </a:t>
            </a:r>
            <a:r>
              <a:rPr lang="en-US" dirty="0" smtClean="0"/>
              <a:t>Manifold Hypothesis is true.</a:t>
            </a:r>
          </a:p>
          <a:p>
            <a:endParaRPr lang="en-US" dirty="0"/>
          </a:p>
          <a:p>
            <a:r>
              <a:rPr lang="en-US" dirty="0"/>
              <a:t>So if you believe that the MH is true, then the task of a machine learning classification </a:t>
            </a:r>
            <a:endParaRPr lang="en-US" dirty="0" smtClean="0"/>
          </a:p>
          <a:p>
            <a:r>
              <a:rPr lang="en-US" dirty="0" smtClean="0"/>
              <a:t>algorithm </a:t>
            </a:r>
            <a:r>
              <a:rPr lang="en-US" dirty="0"/>
              <a:t>is fundamentally to separate a bunch of tangled up manifolds.</a:t>
            </a:r>
          </a:p>
          <a:p>
            <a:r>
              <a:rPr lang="en-US" dirty="0" smtClean="0"/>
              <a:t>                                                          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230434">
            <a:off x="329380" y="3240245"/>
            <a:ext cx="8600431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BTW, you can demonstrate the </a:t>
            </a:r>
            <a:r>
              <a:rPr lang="en-US" sz="3200" dirty="0" smtClean="0">
                <a:solidFill>
                  <a:srgbClr val="FF0000"/>
                </a:solidFill>
              </a:rPr>
              <a:t>MH </a:t>
            </a:r>
            <a:r>
              <a:rPr lang="en-US" sz="3200" dirty="0">
                <a:solidFill>
                  <a:srgbClr val="FF0000"/>
                </a:solidFill>
              </a:rPr>
              <a:t>to yourself </a:t>
            </a:r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with </a:t>
            </a:r>
            <a:r>
              <a:rPr lang="en-US" sz="3200" dirty="0">
                <a:solidFill>
                  <a:srgbClr val="FF0000"/>
                </a:solidFill>
              </a:rPr>
              <a:t>a </a:t>
            </a:r>
            <a:r>
              <a:rPr lang="en-US" sz="3200" dirty="0" smtClean="0">
                <a:solidFill>
                  <a:srgbClr val="FF0000"/>
                </a:solidFill>
              </a:rPr>
              <a:t>simple </a:t>
            </a:r>
            <a:r>
              <a:rPr lang="en-US" sz="3200" dirty="0">
                <a:solidFill>
                  <a:srgbClr val="FF0000"/>
                </a:solidFill>
              </a:rPr>
              <a:t>thought </a:t>
            </a:r>
            <a:r>
              <a:rPr lang="en-US" sz="3200" dirty="0" smtClean="0">
                <a:solidFill>
                  <a:srgbClr val="FF0000"/>
                </a:solidFill>
              </a:rPr>
              <a:t>experiment on image data…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5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71" y="62944"/>
            <a:ext cx="8605135" cy="95646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Another View: Manifolds and Classes</a:t>
            </a:r>
            <a:endParaRPr lang="en-US" dirty="0"/>
          </a:p>
        </p:txBody>
      </p:sp>
      <p:pic>
        <p:nvPicPr>
          <p:cNvPr id="4" name="Picture 3" descr="Socher-ImageClassManif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9" y="1407536"/>
            <a:ext cx="8260263" cy="54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5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0285"/>
            <a:ext cx="8229600" cy="74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Ok, Great. What Then Is Learning?</a:t>
            </a:r>
            <a:endParaRPr lang="en-US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241779"/>
            <a:ext cx="8229600" cy="561622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/>
              <a:t>Learning is a procedure that consists of estimating the model parameters so that the learned model </a:t>
            </a:r>
            <a:r>
              <a:rPr lang="en-US" sz="2900" smtClean="0"/>
              <a:t>(algorithm) can </a:t>
            </a:r>
            <a:r>
              <a:rPr lang="en-US" sz="2900" dirty="0" smtClean="0"/>
              <a:t>perform a specific task</a:t>
            </a:r>
          </a:p>
          <a:p>
            <a:pPr lvl="1"/>
            <a:r>
              <a:rPr lang="en-US" sz="2600" dirty="0" smtClean="0"/>
              <a:t>In Artificial Neural Networks, these parameters are the </a:t>
            </a:r>
            <a:r>
              <a:rPr lang="en-US" sz="2600" i="1" dirty="0" smtClean="0"/>
              <a:t>weight matrix </a:t>
            </a:r>
            <a:r>
              <a:rPr lang="en-US" sz="2600" dirty="0" smtClean="0"/>
              <a:t>(</a:t>
            </a:r>
            <a:r>
              <a:rPr lang="en-US" sz="2600" dirty="0" err="1" smtClean="0"/>
              <a:t>w</a:t>
            </a:r>
            <a:r>
              <a:rPr lang="en-US" sz="2600" baseline="-25000" dirty="0" err="1" smtClean="0"/>
              <a:t>i,j</a:t>
            </a:r>
            <a:r>
              <a:rPr lang="en-US" sz="2600" dirty="0" err="1" smtClean="0"/>
              <a:t>’s</a:t>
            </a:r>
            <a:r>
              <a:rPr lang="en-US" sz="2600" dirty="0" smtClean="0"/>
              <a:t>)</a:t>
            </a:r>
          </a:p>
          <a:p>
            <a:endParaRPr lang="en-US" sz="2900" dirty="0"/>
          </a:p>
          <a:p>
            <a:r>
              <a:rPr lang="en-US" sz="2900" dirty="0" smtClean="0"/>
              <a:t>2 </a:t>
            </a:r>
            <a:r>
              <a:rPr lang="en-US" sz="2900" dirty="0"/>
              <a:t>types of </a:t>
            </a:r>
            <a:r>
              <a:rPr lang="en-US" sz="2900" dirty="0" smtClean="0"/>
              <a:t>learning considered here</a:t>
            </a:r>
            <a:endParaRPr lang="en-US" sz="2900" dirty="0"/>
          </a:p>
          <a:p>
            <a:pPr lvl="1"/>
            <a:r>
              <a:rPr lang="en-US" sz="2600" dirty="0" smtClean="0"/>
              <a:t>Supervised</a:t>
            </a:r>
            <a:endParaRPr lang="en-US" sz="2600" dirty="0"/>
          </a:p>
          <a:p>
            <a:pPr lvl="1"/>
            <a:r>
              <a:rPr lang="en-US" sz="2600" dirty="0" smtClean="0"/>
              <a:t>Unsupervised</a:t>
            </a:r>
          </a:p>
          <a:p>
            <a:pPr lvl="1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Semi-supervised </a:t>
            </a:r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learning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Reinforcement learning</a:t>
            </a:r>
          </a:p>
          <a:p>
            <a:pPr lvl="1"/>
            <a:endParaRPr lang="en-US" sz="2600" dirty="0"/>
          </a:p>
          <a:p>
            <a:endParaRPr lang="en-US" sz="2900" dirty="0"/>
          </a:p>
          <a:p>
            <a:r>
              <a:rPr lang="en-US" sz="2900" dirty="0" smtClean="0"/>
              <a:t>Supervised learning</a:t>
            </a:r>
            <a:endParaRPr lang="en-US" sz="2900" dirty="0"/>
          </a:p>
          <a:p>
            <a:pPr lvl="1"/>
            <a:r>
              <a:rPr lang="en-US" sz="2600" dirty="0"/>
              <a:t>Present the </a:t>
            </a:r>
            <a:r>
              <a:rPr lang="en-US" sz="2600" dirty="0" smtClean="0"/>
              <a:t>algorithm with a set of inputs </a:t>
            </a:r>
            <a:r>
              <a:rPr lang="en-US" sz="2600" dirty="0"/>
              <a:t>and their corresponding outputs</a:t>
            </a:r>
          </a:p>
          <a:p>
            <a:pPr lvl="1"/>
            <a:r>
              <a:rPr lang="en-US" sz="2600" dirty="0"/>
              <a:t>See how closely the actual outputs match the desired </a:t>
            </a:r>
            <a:r>
              <a:rPr lang="en-US" sz="2600" dirty="0" smtClean="0"/>
              <a:t>ones</a:t>
            </a:r>
          </a:p>
          <a:p>
            <a:pPr lvl="2"/>
            <a:r>
              <a:rPr lang="en-US" sz="1900" dirty="0" smtClean="0"/>
              <a:t>Note generalization error (bias, variance)</a:t>
            </a:r>
            <a:endParaRPr lang="en-US" sz="1900" dirty="0"/>
          </a:p>
          <a:p>
            <a:pPr lvl="1"/>
            <a:r>
              <a:rPr lang="en-US" sz="2600" dirty="0" smtClean="0"/>
              <a:t>Iteratively modify </a:t>
            </a:r>
            <a:r>
              <a:rPr lang="en-US" sz="2600" dirty="0"/>
              <a:t>the parameters to better approximate the desired </a:t>
            </a:r>
            <a:r>
              <a:rPr lang="en-US" sz="2600" dirty="0" smtClean="0"/>
              <a:t>outputs (gradient descent)</a:t>
            </a:r>
          </a:p>
          <a:p>
            <a:endParaRPr lang="en-US" sz="2900" dirty="0" smtClean="0"/>
          </a:p>
          <a:p>
            <a:r>
              <a:rPr lang="en-US" sz="2900" dirty="0" smtClean="0"/>
              <a:t>Unsupervised</a:t>
            </a:r>
          </a:p>
          <a:p>
            <a:pPr lvl="1"/>
            <a:r>
              <a:rPr lang="en-US" sz="2600" dirty="0" smtClean="0"/>
              <a:t>Algorithm learns internal representations and important features</a:t>
            </a:r>
          </a:p>
          <a:p>
            <a:pPr lvl="1"/>
            <a:endParaRPr lang="en-US" sz="2600" dirty="0" smtClean="0"/>
          </a:p>
          <a:p>
            <a:r>
              <a:rPr lang="en-US" sz="2900" dirty="0" smtClean="0"/>
              <a:t>So let’s take a closer look at these learning types</a:t>
            </a:r>
            <a:endParaRPr lang="en-US" sz="2900" dirty="0"/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082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357874"/>
            <a:ext cx="8387976" cy="5305892"/>
          </a:xfrm>
        </p:spPr>
        <p:txBody>
          <a:bodyPr>
            <a:normAutofit/>
          </a:bodyPr>
          <a:lstStyle/>
          <a:p>
            <a:r>
              <a:rPr lang="en-US" sz="2400" dirty="0"/>
              <a:t>The desired response (</a:t>
            </a:r>
            <a:r>
              <a:rPr lang="en-US" sz="2400" dirty="0" smtClean="0"/>
              <a:t>function) </a:t>
            </a:r>
            <a:r>
              <a:rPr lang="en-US" sz="2400" dirty="0"/>
              <a:t>of </a:t>
            </a:r>
            <a:r>
              <a:rPr lang="en-US" sz="2400" dirty="0" smtClean="0"/>
              <a:t>given inputs </a:t>
            </a:r>
            <a:r>
              <a:rPr lang="en-US" sz="2400" dirty="0"/>
              <a:t>is well </a:t>
            </a:r>
            <a:r>
              <a:rPr lang="en-US" sz="2400" dirty="0" smtClean="0"/>
              <a:t>known</a:t>
            </a:r>
            <a:endParaRPr lang="en-US" sz="2400" dirty="0"/>
          </a:p>
          <a:p>
            <a:pPr lvl="1"/>
            <a:r>
              <a:rPr lang="en-US" sz="1800" dirty="0" smtClean="0"/>
              <a:t>You are given the “answer” (label) in the training set</a:t>
            </a:r>
          </a:p>
          <a:p>
            <a:pPr lvl="1"/>
            <a:r>
              <a:rPr lang="en-US" sz="1800" dirty="0" smtClean="0"/>
              <a:t>Training data is set of (x</a:t>
            </a:r>
            <a:r>
              <a:rPr lang="en-US" sz="1800" baseline="30000" dirty="0" smtClean="0"/>
              <a:t>(i)</a:t>
            </a:r>
            <a:r>
              <a:rPr lang="en-US" sz="1800" dirty="0" smtClean="0"/>
              <a:t>,y</a:t>
            </a:r>
            <a:r>
              <a:rPr lang="en-US" sz="1800" baseline="30000" dirty="0" smtClean="0"/>
              <a:t>(i)</a:t>
            </a:r>
            <a:r>
              <a:rPr lang="en-US" sz="1800" dirty="0" smtClean="0"/>
              <a:t>) pairs,  x</a:t>
            </a:r>
            <a:r>
              <a:rPr lang="en-US" sz="1800" baseline="30000" dirty="0" smtClean="0"/>
              <a:t>(i)</a:t>
            </a:r>
            <a:r>
              <a:rPr lang="en-US" sz="1800" dirty="0" smtClean="0"/>
              <a:t> is the input example, y</a:t>
            </a:r>
            <a:r>
              <a:rPr lang="en-US" sz="1800" baseline="30000" dirty="0" smtClean="0"/>
              <a:t>(i)</a:t>
            </a:r>
            <a:r>
              <a:rPr lang="en-US" sz="1800" dirty="0" smtClean="0"/>
              <a:t> is the label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There are many 10s (if not 100s or 1000s) of supervised learning learning algorithms</a:t>
            </a:r>
          </a:p>
          <a:p>
            <a:pPr lvl="1"/>
            <a:r>
              <a:rPr lang="en-US" sz="1800" dirty="0" smtClean="0"/>
              <a:t>These include: </a:t>
            </a:r>
            <a:r>
              <a:rPr lang="en-US" sz="1800" dirty="0"/>
              <a:t>Artificial Neural Networks, Decision T</a:t>
            </a:r>
            <a:r>
              <a:rPr lang="en-US" sz="1800" dirty="0" smtClean="0"/>
              <a:t>rees, Ensembles (</a:t>
            </a:r>
            <a:r>
              <a:rPr lang="en-US" sz="1800" dirty="0"/>
              <a:t>Bagging, Boosting, Random </a:t>
            </a:r>
            <a:r>
              <a:rPr lang="en-US" sz="1800" dirty="0" smtClean="0"/>
              <a:t>Forests, …), k</a:t>
            </a:r>
            <a:r>
              <a:rPr lang="en-US" sz="1800" dirty="0"/>
              <a:t>-</a:t>
            </a:r>
            <a:r>
              <a:rPr lang="en-US" sz="1800" dirty="0" smtClean="0"/>
              <a:t>NN, </a:t>
            </a:r>
            <a:r>
              <a:rPr lang="en-US" sz="1800" dirty="0"/>
              <a:t>Linear R</a:t>
            </a:r>
            <a:r>
              <a:rPr lang="en-US" sz="1800" dirty="0" smtClean="0"/>
              <a:t>egression, Naive Bayes, Logistic Regression (and other CRFs), Support </a:t>
            </a:r>
            <a:r>
              <a:rPr lang="en-US" sz="1800" dirty="0"/>
              <a:t>V</a:t>
            </a:r>
            <a:r>
              <a:rPr lang="en-US" sz="1800" dirty="0" smtClean="0"/>
              <a:t>ector </a:t>
            </a:r>
            <a:r>
              <a:rPr lang="en-US" sz="1800" dirty="0"/>
              <a:t>M</a:t>
            </a:r>
            <a:r>
              <a:rPr lang="en-US" sz="1800" dirty="0" smtClean="0"/>
              <a:t>achines (and other Large Margin Classifiers), …</a:t>
            </a:r>
          </a:p>
          <a:p>
            <a:pPr lvl="1"/>
            <a:r>
              <a:rPr lang="en-US" sz="1800" dirty="0" smtClean="0"/>
              <a:t>Focus on Artificial Neural Networks (ANNs) here</a:t>
            </a:r>
          </a:p>
          <a:p>
            <a:endParaRPr lang="en-US" sz="2400" dirty="0"/>
          </a:p>
          <a:p>
            <a:r>
              <a:rPr lang="en-US" sz="2400" dirty="0" smtClean="0"/>
              <a:t>The Google Data Center PUE example we will look at later uses </a:t>
            </a:r>
            <a:r>
              <a:rPr lang="en-US" sz="2400" dirty="0"/>
              <a:t>s</a:t>
            </a:r>
            <a:r>
              <a:rPr lang="en-US" sz="2400" dirty="0" smtClean="0"/>
              <a:t>upervised learning on a deep neural network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833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9678"/>
            <a:ext cx="8229600" cy="493832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z="3000" dirty="0" smtClean="0"/>
              <a:t>Basic idea: Discover unknown structure in input data</a:t>
            </a:r>
            <a:endParaRPr lang="en-US" sz="3000" dirty="0"/>
          </a:p>
          <a:p>
            <a:pPr>
              <a:lnSpc>
                <a:spcPct val="90000"/>
              </a:lnSpc>
            </a:pPr>
            <a:endParaRPr lang="en-US" sz="3000" dirty="0" smtClean="0"/>
          </a:p>
          <a:p>
            <a:pPr>
              <a:lnSpc>
                <a:spcPct val="90000"/>
              </a:lnSpc>
            </a:pPr>
            <a:r>
              <a:rPr lang="en-US" sz="3000" dirty="0" smtClean="0"/>
              <a:t>Data clustering and dimension reduction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More generally: find the relationships/structure in the data set</a:t>
            </a:r>
          </a:p>
          <a:p>
            <a:pPr>
              <a:lnSpc>
                <a:spcPct val="90000"/>
              </a:lnSpc>
            </a:pPr>
            <a:endParaRPr lang="en-US" sz="3000" dirty="0"/>
          </a:p>
          <a:p>
            <a:pPr>
              <a:lnSpc>
                <a:spcPct val="90000"/>
              </a:lnSpc>
            </a:pPr>
            <a:r>
              <a:rPr lang="en-US" sz="3000" dirty="0"/>
              <a:t>No need </a:t>
            </a:r>
            <a:r>
              <a:rPr lang="en-US" sz="3000" dirty="0" smtClean="0"/>
              <a:t>for labeled data</a:t>
            </a:r>
            <a:endParaRPr lang="en-US" sz="3000" dirty="0"/>
          </a:p>
          <a:p>
            <a:pPr lvl="1">
              <a:lnSpc>
                <a:spcPct val="90000"/>
              </a:lnSpc>
            </a:pPr>
            <a:r>
              <a:rPr lang="en-US" sz="2600" dirty="0" smtClean="0"/>
              <a:t>The </a:t>
            </a:r>
            <a:r>
              <a:rPr lang="en-US" sz="2600" dirty="0"/>
              <a:t>network </a:t>
            </a:r>
            <a:r>
              <a:rPr lang="en-US" sz="2600" dirty="0" smtClean="0"/>
              <a:t>itself finds </a:t>
            </a:r>
            <a:r>
              <a:rPr lang="en-US" sz="2600" dirty="0"/>
              <a:t>the correlations </a:t>
            </a:r>
            <a:r>
              <a:rPr lang="en-US" sz="2600" dirty="0" smtClean="0"/>
              <a:t>in the </a:t>
            </a:r>
            <a:r>
              <a:rPr lang="en-US" sz="2600" dirty="0"/>
              <a:t>data</a:t>
            </a:r>
          </a:p>
          <a:p>
            <a:pPr>
              <a:lnSpc>
                <a:spcPct val="90000"/>
              </a:lnSpc>
            </a:pPr>
            <a:endParaRPr lang="en-US" sz="3000" dirty="0" smtClean="0"/>
          </a:p>
          <a:p>
            <a:pPr>
              <a:lnSpc>
                <a:spcPct val="90000"/>
              </a:lnSpc>
            </a:pPr>
            <a:r>
              <a:rPr lang="en-US" sz="3000" dirty="0" smtClean="0"/>
              <a:t>Learning algorithms include (again, many algorithms)</a:t>
            </a:r>
          </a:p>
          <a:p>
            <a:pPr lvl="1">
              <a:lnSpc>
                <a:spcPct val="90000"/>
              </a:lnSpc>
            </a:pPr>
            <a:r>
              <a:rPr lang="en-US" sz="3000" dirty="0" smtClean="0"/>
              <a:t>K-Means Clustering</a:t>
            </a:r>
          </a:p>
          <a:p>
            <a:pPr lvl="1">
              <a:lnSpc>
                <a:spcPct val="90000"/>
              </a:lnSpc>
            </a:pPr>
            <a:r>
              <a:rPr lang="en-US" sz="3000" dirty="0"/>
              <a:t>A</a:t>
            </a:r>
            <a:r>
              <a:rPr lang="en-US" sz="3000" dirty="0" smtClean="0"/>
              <a:t>uto-encoders/deep neural networks</a:t>
            </a:r>
          </a:p>
          <a:p>
            <a:pPr lvl="1">
              <a:lnSpc>
                <a:spcPct val="90000"/>
              </a:lnSpc>
            </a:pPr>
            <a:r>
              <a:rPr lang="en-US" sz="3000" dirty="0" smtClean="0"/>
              <a:t>Restricted Boltzmann Machines</a:t>
            </a:r>
          </a:p>
          <a:p>
            <a:pPr lvl="2">
              <a:lnSpc>
                <a:spcPct val="90000"/>
              </a:lnSpc>
            </a:pPr>
            <a:r>
              <a:rPr lang="en-US" sz="2600" dirty="0" smtClean="0"/>
              <a:t>Hopfield Networks</a:t>
            </a:r>
          </a:p>
          <a:p>
            <a:pPr lvl="1">
              <a:lnSpc>
                <a:spcPct val="90000"/>
              </a:lnSpc>
            </a:pPr>
            <a:r>
              <a:rPr lang="en-US" sz="3000" dirty="0" smtClean="0"/>
              <a:t>Sparse Encoders</a:t>
            </a:r>
          </a:p>
          <a:p>
            <a:pPr lvl="1">
              <a:lnSpc>
                <a:spcPct val="90000"/>
              </a:lnSpc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28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40289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 of Learning Techniques</a:t>
            </a:r>
            <a:endParaRPr lang="en-US" dirty="0"/>
          </a:p>
        </p:txBody>
      </p:sp>
      <p:pic>
        <p:nvPicPr>
          <p:cNvPr id="4" name="Picture 3" descr="automated_feature_discov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88" y="1481605"/>
            <a:ext cx="6299200" cy="521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00" y="6418319"/>
            <a:ext cx="1780308" cy="2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Slide courtesy </a:t>
            </a:r>
            <a:r>
              <a:rPr lang="en-US" sz="1050" dirty="0" err="1" smtClean="0"/>
              <a:t>Yoshua</a:t>
            </a:r>
            <a:r>
              <a:rPr lang="en-US" sz="1050" dirty="0" smtClean="0"/>
              <a:t> </a:t>
            </a:r>
            <a:r>
              <a:rPr lang="en-US" sz="1050" dirty="0" err="1" smtClean="0"/>
              <a:t>Bengio</a:t>
            </a:r>
            <a:r>
              <a:rPr lang="en-US" sz="1050" dirty="0" smtClean="0"/>
              <a:t>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9738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2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3400" dirty="0" smtClean="0"/>
              <a:t>A Bit of History</a:t>
            </a:r>
          </a:p>
          <a:p>
            <a:endParaRPr lang="en-US" sz="3400" dirty="0" smtClean="0"/>
          </a:p>
          <a:p>
            <a:r>
              <a:rPr lang="en-US" sz="3400" dirty="0" smtClean="0"/>
              <a:t>Biological Inspiration</a:t>
            </a:r>
          </a:p>
          <a:p>
            <a:endParaRPr lang="en-US" sz="3400" dirty="0" smtClean="0"/>
          </a:p>
          <a:p>
            <a:r>
              <a:rPr lang="en-US" sz="3400" dirty="0" smtClean="0"/>
              <a:t>Artificial Neurons (AN)</a:t>
            </a:r>
          </a:p>
          <a:p>
            <a:endParaRPr lang="en-US" sz="3400" dirty="0" smtClean="0"/>
          </a:p>
          <a:p>
            <a:r>
              <a:rPr lang="en-US" sz="3400" dirty="0" smtClean="0"/>
              <a:t>Artificial Neural Networks (ANN)</a:t>
            </a:r>
          </a:p>
          <a:p>
            <a:endParaRPr lang="en-US" sz="3400" dirty="0" smtClean="0"/>
          </a:p>
          <a:p>
            <a:r>
              <a:rPr lang="en-US" sz="3400" strike="sngStrike" dirty="0" smtClean="0"/>
              <a:t>Computational Power of Single AN</a:t>
            </a:r>
          </a:p>
          <a:p>
            <a:endParaRPr lang="en-US" sz="3400" dirty="0" smtClean="0"/>
          </a:p>
          <a:p>
            <a:r>
              <a:rPr lang="en-US" sz="3400" strike="sngStrike" dirty="0" smtClean="0"/>
              <a:t>Computational Power of an ANN</a:t>
            </a:r>
          </a:p>
          <a:p>
            <a:endParaRPr lang="en-US" sz="3400" dirty="0" smtClean="0"/>
          </a:p>
          <a:p>
            <a:r>
              <a:rPr lang="en-US" sz="3400" dirty="0" smtClean="0"/>
              <a:t>Training an ANN -- Learning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07530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5199"/>
            <a:ext cx="7772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Brief History of Neural Networks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+mn-lt"/>
            </a:endParaRP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409624"/>
            <a:ext cx="7848600" cy="5257800"/>
          </a:xfr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1943:</a:t>
            </a:r>
            <a:r>
              <a:rPr lang="en-US" sz="2400" dirty="0" smtClean="0">
                <a:ea typeface="+mn-ea"/>
              </a:rPr>
              <a:t> McCulloch &amp; Pitts show that 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neurons </a:t>
            </a:r>
            <a:r>
              <a:rPr lang="en-US" sz="2400" dirty="0" smtClean="0">
                <a:ea typeface="+mn-ea"/>
              </a:rPr>
              <a:t>can be combined to construct a 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Turing machine </a:t>
            </a:r>
            <a:r>
              <a:rPr lang="en-US" sz="2400" dirty="0" smtClean="0">
                <a:ea typeface="+mn-ea"/>
              </a:rPr>
              <a:t>(using ANDs, ORs, &amp; NOTs)</a:t>
            </a:r>
          </a:p>
          <a:p>
            <a:pPr eaLnBrk="1" hangingPunct="1">
              <a:defRPr/>
            </a:pPr>
            <a:endParaRPr lang="en-US" sz="2400" dirty="0" smtClean="0">
              <a:ea typeface="+mn-ea"/>
            </a:endParaRPr>
          </a:p>
          <a:p>
            <a:pPr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1958:</a:t>
            </a:r>
            <a:r>
              <a:rPr lang="en-US" sz="2400" dirty="0" smtClean="0">
                <a:ea typeface="+mn-ea"/>
              </a:rPr>
              <a:t> Rosenblatt shows that 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perceptrons</a:t>
            </a:r>
            <a:r>
              <a:rPr lang="en-US" sz="2400" b="1" dirty="0" smtClean="0">
                <a:solidFill>
                  <a:srgbClr val="000000"/>
                </a:solidFill>
                <a:ea typeface="+mn-ea"/>
              </a:rPr>
              <a:t> </a:t>
            </a:r>
            <a:r>
              <a:rPr lang="en-US" sz="2400" dirty="0" smtClean="0">
                <a:ea typeface="+mn-ea"/>
              </a:rPr>
              <a:t>will converge if what they are trying to learn can be represented</a:t>
            </a:r>
          </a:p>
          <a:p>
            <a:pPr eaLnBrk="1" hangingPunct="1">
              <a:defRPr/>
            </a:pPr>
            <a:endParaRPr lang="en-US" sz="2400" dirty="0" smtClean="0">
              <a:ea typeface="+mn-ea"/>
            </a:endParaRPr>
          </a:p>
          <a:p>
            <a:pPr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1969:</a:t>
            </a:r>
            <a:r>
              <a:rPr lang="en-US" sz="2400" dirty="0" smtClean="0">
                <a:ea typeface="+mn-ea"/>
              </a:rPr>
              <a:t> Minsky &amp; Papert showed the</a:t>
            </a:r>
            <a:r>
              <a:rPr lang="en-US" sz="2400" b="1" dirty="0" smtClean="0">
                <a:solidFill>
                  <a:schemeClr val="accent2"/>
                </a:solidFill>
                <a:ea typeface="+mn-ea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ea typeface="+mn-ea"/>
              </a:rPr>
              <a:t>limitations </a:t>
            </a:r>
            <a:r>
              <a:rPr lang="en-US" sz="2400" dirty="0" smtClean="0">
                <a:ea typeface="+mn-ea"/>
              </a:rPr>
              <a:t>of perceptrons, killing research for a decade</a:t>
            </a:r>
          </a:p>
          <a:p>
            <a:pPr eaLnBrk="1" hangingPunct="1">
              <a:defRPr/>
            </a:pPr>
            <a:endParaRPr lang="en-US" sz="2400" dirty="0" smtClean="0">
              <a:ea typeface="+mn-ea"/>
            </a:endParaRPr>
          </a:p>
          <a:p>
            <a:pPr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1985:</a:t>
            </a:r>
            <a:r>
              <a:rPr lang="en-US" sz="2400" dirty="0"/>
              <a:t> </a:t>
            </a:r>
            <a:r>
              <a:rPr lang="en-US" sz="2400" dirty="0" smtClean="0"/>
              <a:t>The backpropagation </a:t>
            </a:r>
            <a:r>
              <a:rPr lang="en-US" sz="2400" dirty="0" smtClean="0">
                <a:ea typeface="+mn-ea"/>
              </a:rPr>
              <a:t>algorithm revitalizes the field</a:t>
            </a:r>
          </a:p>
          <a:p>
            <a:pPr lvl="1">
              <a:defRPr/>
            </a:pPr>
            <a:r>
              <a:rPr lang="en-US" sz="2000" dirty="0" smtClean="0"/>
              <a:t>Geoff Hinton et al</a:t>
            </a:r>
          </a:p>
          <a:p>
            <a:pPr lvl="1"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2006:</a:t>
            </a:r>
            <a:r>
              <a:rPr lang="en-US" sz="2400" dirty="0" smtClean="0"/>
              <a:t> The Hinton lab solves the training problem for DNNs</a:t>
            </a:r>
            <a:endParaRPr lang="en-US" sz="2400" dirty="0"/>
          </a:p>
          <a:p>
            <a:pPr>
              <a:defRPr/>
            </a:pPr>
            <a:endParaRPr lang="en-US" sz="2400" dirty="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641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1028"/>
          <p:cNvSpPr>
            <a:spLocks noGrp="1" noChangeArrowheads="1"/>
          </p:cNvSpPr>
          <p:nvPr>
            <p:ph type="title"/>
          </p:nvPr>
        </p:nvSpPr>
        <p:spPr>
          <a:xfrm>
            <a:off x="457200" y="39439"/>
            <a:ext cx="8229600" cy="1143000"/>
          </a:xfrm>
        </p:spPr>
        <p:txBody>
          <a:bodyPr/>
          <a:lstStyle/>
          <a:p>
            <a:r>
              <a:rPr lang="en-US" dirty="0"/>
              <a:t>Biological </a:t>
            </a:r>
            <a:r>
              <a:rPr lang="en-US" dirty="0" smtClean="0"/>
              <a:t>Inspiration: Neurons</a:t>
            </a:r>
            <a:endParaRPr lang="en-US" dirty="0"/>
          </a:p>
        </p:txBody>
      </p:sp>
      <p:sp>
        <p:nvSpPr>
          <p:cNvPr id="216074" name="Rectangle 1034"/>
          <p:cNvSpPr>
            <a:spLocks noGrp="1" noChangeArrowheads="1"/>
          </p:cNvSpPr>
          <p:nvPr>
            <p:ph type="body" idx="1"/>
          </p:nvPr>
        </p:nvSpPr>
        <p:spPr>
          <a:xfrm>
            <a:off x="457200" y="3849982"/>
            <a:ext cx="8435975" cy="305042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 dirty="0"/>
              <a:t>A neuron has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Branching </a:t>
            </a:r>
            <a:r>
              <a:rPr lang="en-US" sz="1800" dirty="0"/>
              <a:t>input (dendrites)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</a:t>
            </a:r>
            <a:r>
              <a:rPr lang="en-US" sz="1800" dirty="0" smtClean="0"/>
              <a:t>ranching </a:t>
            </a:r>
            <a:r>
              <a:rPr lang="en-US" sz="1800" dirty="0"/>
              <a:t>output (the axon</a:t>
            </a:r>
            <a:r>
              <a:rPr lang="en-US" sz="1800" dirty="0" smtClean="0"/>
              <a:t>)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200" dirty="0"/>
              <a:t>I</a:t>
            </a:r>
            <a:r>
              <a:rPr lang="en-US" sz="2200" dirty="0" smtClean="0"/>
              <a:t>nformation moves from </a:t>
            </a:r>
            <a:r>
              <a:rPr lang="en-US" sz="2200" dirty="0"/>
              <a:t>the dendrites to the axon via the cell </a:t>
            </a:r>
            <a:r>
              <a:rPr lang="en-US" sz="2200" dirty="0" smtClean="0"/>
              <a:t>body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200" dirty="0"/>
              <a:t>Axon connects to dendrites via synapses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Synapses vary in strength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Synapses may be excitatory or inhibitory </a:t>
            </a:r>
          </a:p>
        </p:txBody>
      </p:sp>
      <p:graphicFrame>
        <p:nvGraphicFramePr>
          <p:cNvPr id="216072" name="Object 1032">
            <a:hlinkClick r:id="" action="ppaction://ole?verb=0"/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46959046"/>
              </p:ext>
            </p:extLst>
          </p:nvPr>
        </p:nvGraphicFramePr>
        <p:xfrm>
          <a:off x="609600" y="1515673"/>
          <a:ext cx="52578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Microsoft Draw" r:id="rId4" imgW="3962400" imgH="1765300" progId="MSDraw">
                  <p:embed/>
                </p:oleObj>
              </mc:Choice>
              <mc:Fallback>
                <p:oleObj name="Microsoft Draw" r:id="rId4" imgW="3962400" imgH="1765300" progId="MSDraw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 t="7539" r="972" b="2263"/>
                      <a:stretch>
                        <a:fillRect/>
                      </a:stretch>
                    </p:blipFill>
                    <p:spPr bwMode="auto">
                      <a:xfrm>
                        <a:off x="609600" y="1515673"/>
                        <a:ext cx="5257800" cy="20161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rgbClr val="114FFB">
                            <a:alpha val="74998"/>
                          </a:srgb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96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/>
              <a:t>Basic Perceptron</a:t>
            </a:r>
            <a:br>
              <a:rPr lang="en-US" sz="4900" dirty="0" smtClean="0"/>
            </a:br>
            <a:r>
              <a:rPr lang="en-US" sz="3600" dirty="0" smtClean="0"/>
              <a:t>(Rosenblatt, 1950</a:t>
            </a:r>
            <a:r>
              <a:rPr lang="en-US" sz="3600" dirty="0" smtClean="0">
                <a:latin typeface="Arial"/>
              </a:rPr>
              <a:t>s</a:t>
            </a:r>
            <a:r>
              <a:rPr lang="en-US" sz="3600" dirty="0" smtClean="0"/>
              <a:t> and early 60</a:t>
            </a:r>
            <a:r>
              <a:rPr lang="en-US" sz="3600" dirty="0" smtClean="0">
                <a:latin typeface="Arial"/>
              </a:rPr>
              <a:t>s)</a:t>
            </a:r>
            <a:endParaRPr lang="en-US" sz="3600" dirty="0"/>
          </a:p>
        </p:txBody>
      </p:sp>
      <p:pic>
        <p:nvPicPr>
          <p:cNvPr id="5" name="Picture 4" descr="perceptron_mo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955800"/>
            <a:ext cx="7781925" cy="2933700"/>
          </a:xfrm>
          <a:prstGeom prst="rect">
            <a:avLst/>
          </a:prstGeom>
        </p:spPr>
      </p:pic>
      <p:graphicFrame>
        <p:nvGraphicFramePr>
          <p:cNvPr id="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720302"/>
              </p:ext>
            </p:extLst>
          </p:nvPr>
        </p:nvGraphicFramePr>
        <p:xfrm>
          <a:off x="3206231" y="5095971"/>
          <a:ext cx="3064411" cy="1424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Equation" r:id="rId4" imgW="1714500" imgH="800100" progId="Equation.3">
                  <p:embed/>
                </p:oleObj>
              </mc:Choice>
              <mc:Fallback>
                <p:oleObj name="Equation" r:id="rId4" imgW="1714500" imgH="80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231" y="5095971"/>
                        <a:ext cx="3064411" cy="1424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488970" y="3946398"/>
            <a:ext cx="2895246" cy="1712373"/>
          </a:xfrm>
          <a:prstGeom prst="straightConnector1">
            <a:avLst/>
          </a:prstGeom>
          <a:ln>
            <a:solidFill>
              <a:srgbClr val="FF0000">
                <a:alpha val="42000"/>
              </a:srgb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84216" y="5196451"/>
            <a:ext cx="2624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What was the problem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here?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6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Goals for this Session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43181" y="2053514"/>
            <a:ext cx="885763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To </a:t>
            </a:r>
            <a:r>
              <a:rPr lang="en-US" sz="4400" b="1" dirty="0" smtClean="0"/>
              <a:t>cut through some of the Machine</a:t>
            </a:r>
          </a:p>
          <a:p>
            <a:r>
              <a:rPr lang="en-US" sz="4400" b="1" dirty="0" smtClean="0"/>
              <a:t>Learning (ML) hype and give </a:t>
            </a:r>
            <a:r>
              <a:rPr lang="en-US" sz="4400" b="1" dirty="0"/>
              <a:t>us a </a:t>
            </a:r>
            <a:endParaRPr lang="en-US" sz="4400" b="1" dirty="0" smtClean="0"/>
          </a:p>
          <a:p>
            <a:r>
              <a:rPr lang="en-US" sz="4400" b="1" dirty="0"/>
              <a:t>b</a:t>
            </a:r>
            <a:r>
              <a:rPr lang="en-US" sz="4400" b="1" dirty="0" smtClean="0"/>
              <a:t>asic common understanding of ML </a:t>
            </a:r>
          </a:p>
          <a:p>
            <a:r>
              <a:rPr lang="en-US" sz="4400" b="1" dirty="0" smtClean="0"/>
              <a:t>so that we can</a:t>
            </a:r>
            <a:r>
              <a:rPr lang="en-US" sz="4400" b="1" dirty="0"/>
              <a:t> </a:t>
            </a:r>
            <a:r>
              <a:rPr lang="en-US" sz="4400" b="1" dirty="0" smtClean="0"/>
              <a:t>discuss its application </a:t>
            </a:r>
          </a:p>
          <a:p>
            <a:r>
              <a:rPr lang="en-US" sz="4400" b="1" dirty="0" smtClean="0"/>
              <a:t>to our use cases of interest.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181" y="5861146"/>
            <a:ext cx="7770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So, remembering our architecture…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7594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26404021"/>
              </p:ext>
            </p:extLst>
          </p:nvPr>
        </p:nvGraphicFramePr>
        <p:xfrm>
          <a:off x="4637088" y="3573463"/>
          <a:ext cx="2830512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" name="Equation" r:id="rId4" imgW="1117600" imgH="482600" progId="Equation.3">
                  <p:embed/>
                </p:oleObj>
              </mc:Choice>
              <mc:Fallback>
                <p:oleObj name="Equation" r:id="rId4" imgW="1117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7088" y="3573463"/>
                        <a:ext cx="2830512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87966" y="3379047"/>
            <a:ext cx="2884184" cy="2454275"/>
            <a:chOff x="395288" y="3573463"/>
            <a:chExt cx="2884184" cy="2454275"/>
          </a:xfrm>
        </p:grpSpPr>
        <p:sp>
          <p:nvSpPr>
            <p:cNvPr id="6149" name="Oval 5"/>
            <p:cNvSpPr>
              <a:spLocks noChangeArrowheads="1"/>
            </p:cNvSpPr>
            <p:nvPr/>
          </p:nvSpPr>
          <p:spPr bwMode="auto">
            <a:xfrm>
              <a:off x="1908175" y="4005263"/>
              <a:ext cx="431800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0" name="Line 6"/>
            <p:cNvSpPr>
              <a:spLocks noChangeShapeType="1"/>
            </p:cNvSpPr>
            <p:nvPr/>
          </p:nvSpPr>
          <p:spPr bwMode="auto">
            <a:xfrm flipV="1">
              <a:off x="1258888" y="4437063"/>
              <a:ext cx="720725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 flipV="1">
              <a:off x="2124075" y="4437063"/>
              <a:ext cx="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 flipH="1" flipV="1">
              <a:off x="2268538" y="4437063"/>
              <a:ext cx="719137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116013" y="5300663"/>
              <a:ext cx="287337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19812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8448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58" name="Line 14"/>
            <p:cNvSpPr>
              <a:spLocks noChangeShapeType="1"/>
            </p:cNvSpPr>
            <p:nvPr/>
          </p:nvSpPr>
          <p:spPr bwMode="auto">
            <a:xfrm flipV="1">
              <a:off x="827088" y="4365625"/>
              <a:ext cx="108108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59" name="Line 15"/>
            <p:cNvSpPr>
              <a:spLocks noChangeShapeType="1"/>
            </p:cNvSpPr>
            <p:nvPr/>
          </p:nvSpPr>
          <p:spPr bwMode="auto">
            <a:xfrm>
              <a:off x="1908175" y="4221163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 flipV="1">
              <a:off x="2124075" y="3573463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6161" name="Text Box 17"/>
            <p:cNvSpPr txBox="1">
              <a:spLocks noChangeArrowheads="1"/>
            </p:cNvSpPr>
            <p:nvPr/>
          </p:nvSpPr>
          <p:spPr bwMode="auto">
            <a:xfrm>
              <a:off x="10509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6162" name="Text Box 18"/>
            <p:cNvSpPr txBox="1">
              <a:spLocks noChangeArrowheads="1"/>
            </p:cNvSpPr>
            <p:nvPr/>
          </p:nvSpPr>
          <p:spPr bwMode="auto">
            <a:xfrm>
              <a:off x="19145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2851150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x3</a:t>
              </a:r>
            </a:p>
          </p:txBody>
        </p:sp>
        <p:sp>
          <p:nvSpPr>
            <p:cNvPr id="6164" name="Text Box 20"/>
            <p:cNvSpPr txBox="1">
              <a:spLocks noChangeArrowheads="1"/>
            </p:cNvSpPr>
            <p:nvPr/>
          </p:nvSpPr>
          <p:spPr bwMode="auto">
            <a:xfrm>
              <a:off x="395288" y="4502150"/>
              <a:ext cx="3059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6165" name="Text Box 21"/>
            <p:cNvSpPr txBox="1">
              <a:spLocks noChangeArrowheads="1"/>
            </p:cNvSpPr>
            <p:nvPr/>
          </p:nvSpPr>
          <p:spPr bwMode="auto">
            <a:xfrm>
              <a:off x="2224088" y="3573463"/>
              <a:ext cx="298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4727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51150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 smtClean="0"/>
                <a:t>3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24088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21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What is an Artificial Neuron?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002588" cy="13763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 Artificial Neuron (AN) is a non-linear parameterized </a:t>
            </a:r>
            <a:r>
              <a:rPr lang="en-US" dirty="0"/>
              <a:t>function with restricted output range</a:t>
            </a:r>
          </a:p>
          <a:p>
            <a:pPr>
              <a:buFont typeface="Wingdings" charset="0"/>
              <a:buNone/>
            </a:pPr>
            <a:endParaRPr lang="en-US" sz="2800" dirty="0"/>
          </a:p>
          <a:p>
            <a:pPr>
              <a:buFont typeface="Wingdings" charset="0"/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120445" y="3940175"/>
            <a:ext cx="517363" cy="496888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36" y="5181114"/>
            <a:ext cx="3609420" cy="152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29258" y="6211669"/>
            <a:ext cx="5208550" cy="646331"/>
            <a:chOff x="589473" y="6349548"/>
            <a:chExt cx="520855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89473" y="6349548"/>
              <a:ext cx="4449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Spike-Timing Dependent Plasticity (STDP)</a:t>
              </a:r>
            </a:p>
            <a:p>
              <a:r>
                <a:rPr lang="en-US" dirty="0" smtClean="0">
                  <a:hlinkClick r:id="rId7"/>
                </a:rPr>
                <a:t>http://en.wikipedia.org/wiki/Hebbian_theory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637088" y="6484079"/>
              <a:ext cx="1160935" cy="501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19493526">
            <a:off x="7004729" y="579064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Lets blow this up a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2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dirty="0" smtClean="0"/>
              <a:t>Mapping to Biological Neurons</a:t>
            </a:r>
            <a:endParaRPr lang="en-US" altLang="ko-KR" dirty="0" smtClean="0">
              <a:cs typeface="+mj-cs"/>
            </a:endParaRPr>
          </a:p>
        </p:txBody>
      </p:sp>
      <p:pic>
        <p:nvPicPr>
          <p:cNvPr id="15363" name="Picture 3" descr="D:\temp\nn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21798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D:\temp\nn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114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white">
          <a:xfrm>
            <a:off x="152400" y="4876800"/>
            <a:ext cx="1249363" cy="457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 dirty="0">
                <a:solidFill>
                  <a:srgbClr val="000000"/>
                </a:solidFill>
              </a:rPr>
              <a:t>Dendrite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white">
          <a:xfrm>
            <a:off x="1468438" y="4876800"/>
            <a:ext cx="1441470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 dirty="0"/>
              <a:t>Cell Body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white">
          <a:xfrm>
            <a:off x="2971800" y="48768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dirty="0">
                <a:solidFill>
                  <a:srgbClr val="000000"/>
                </a:solidFill>
              </a:rPr>
              <a:t>Axon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white">
          <a:xfrm>
            <a:off x="727075" y="5715000"/>
            <a:ext cx="51720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762000" y="4876800"/>
            <a:ext cx="5105400" cy="838200"/>
            <a:chOff x="480" y="3072"/>
            <a:chExt cx="3216" cy="528"/>
          </a:xfrm>
        </p:grpSpPr>
        <p:sp>
          <p:nvSpPr>
            <p:cNvPr id="15376" name="Line 10"/>
            <p:cNvSpPr>
              <a:spLocks noChangeShapeType="1"/>
            </p:cNvSpPr>
            <p:nvPr/>
          </p:nvSpPr>
          <p:spPr bwMode="white">
            <a:xfrm>
              <a:off x="480" y="336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377" name="Line 11"/>
            <p:cNvSpPr>
              <a:spLocks noChangeShapeType="1"/>
            </p:cNvSpPr>
            <p:nvPr/>
          </p:nvSpPr>
          <p:spPr bwMode="white">
            <a:xfrm flipV="1">
              <a:off x="3696" y="3072"/>
              <a:ext cx="0" cy="5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5370" name="Line 12"/>
          <p:cNvSpPr>
            <a:spLocks noChangeShapeType="1"/>
          </p:cNvSpPr>
          <p:nvPr/>
        </p:nvSpPr>
        <p:spPr bwMode="white">
          <a:xfrm>
            <a:off x="2209800" y="5334000"/>
            <a:ext cx="0" cy="68580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1" name="Line 13"/>
          <p:cNvSpPr>
            <a:spLocks noChangeShapeType="1"/>
          </p:cNvSpPr>
          <p:nvPr/>
        </p:nvSpPr>
        <p:spPr bwMode="white">
          <a:xfrm flipV="1">
            <a:off x="7315200" y="4876800"/>
            <a:ext cx="0" cy="114300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2" name="Line 14"/>
          <p:cNvSpPr>
            <a:spLocks noChangeShapeType="1"/>
          </p:cNvSpPr>
          <p:nvPr/>
        </p:nvSpPr>
        <p:spPr bwMode="white">
          <a:xfrm>
            <a:off x="2178050" y="6019800"/>
            <a:ext cx="5172075" cy="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3" name="Line 15"/>
          <p:cNvSpPr>
            <a:spLocks noChangeShapeType="1"/>
          </p:cNvSpPr>
          <p:nvPr/>
        </p:nvSpPr>
        <p:spPr bwMode="white">
          <a:xfrm>
            <a:off x="3549650" y="6400800"/>
            <a:ext cx="4756150" cy="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4" name="Line 16"/>
          <p:cNvSpPr>
            <a:spLocks noChangeShapeType="1"/>
          </p:cNvSpPr>
          <p:nvPr/>
        </p:nvSpPr>
        <p:spPr bwMode="white">
          <a:xfrm>
            <a:off x="3581400" y="5334000"/>
            <a:ext cx="0" cy="106680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75" name="Line 17"/>
          <p:cNvSpPr>
            <a:spLocks noChangeShapeType="1"/>
          </p:cNvSpPr>
          <p:nvPr/>
        </p:nvSpPr>
        <p:spPr bwMode="white">
          <a:xfrm flipV="1">
            <a:off x="8261350" y="4876800"/>
            <a:ext cx="0" cy="152400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149017" y="2195187"/>
            <a:ext cx="956337" cy="2242227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7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 – Linear Function  </a:t>
            </a:r>
            <a:endParaRPr lang="en-US" dirty="0"/>
          </a:p>
        </p:txBody>
      </p:sp>
      <p:pic>
        <p:nvPicPr>
          <p:cNvPr id="4" name="Picture 3" descr="linear_activation_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72"/>
            <a:ext cx="9144000" cy="46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85" y="274638"/>
            <a:ext cx="8831961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Activation Functions – Hyperbolic Tangent </a:t>
            </a:r>
            <a:endParaRPr lang="en-US" sz="3600" dirty="0"/>
          </a:p>
        </p:txBody>
      </p:sp>
      <p:pic>
        <p:nvPicPr>
          <p:cNvPr id="4" name="Picture 3" descr="hyperbolic_tanget_activation_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259"/>
            <a:ext cx="9144000" cy="47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9" y="128646"/>
            <a:ext cx="856919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Activation Functions – Sigmoid Function</a:t>
            </a:r>
            <a:endParaRPr lang="en-US" dirty="0"/>
          </a:p>
        </p:txBody>
      </p:sp>
      <p:pic>
        <p:nvPicPr>
          <p:cNvPr id="4" name="Picture 3" descr="logistic_regre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95500"/>
            <a:ext cx="79121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687" y="5409568"/>
            <a:ext cx="7532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Squashes the input (x) onto the open interval [0,1]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467852" y="4362886"/>
            <a:ext cx="4498948" cy="1227650"/>
            <a:chOff x="467852" y="3871304"/>
            <a:chExt cx="4498948" cy="1227650"/>
          </a:xfrm>
        </p:grpSpPr>
        <p:pic>
          <p:nvPicPr>
            <p:cNvPr id="9" name="Picture 8" descr="softplu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52" y="4529473"/>
              <a:ext cx="4176194" cy="56948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852" y="3871304"/>
              <a:ext cx="4498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Smooth approximation (softplus):</a:t>
              </a:r>
              <a:endParaRPr lang="en-US" sz="2400" b="1" dirty="0"/>
            </a:p>
          </p:txBody>
        </p:sp>
      </p:grpSp>
      <p:pic>
        <p:nvPicPr>
          <p:cNvPr id="11" name="Picture 10" descr="relu_pri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" y="5976820"/>
            <a:ext cx="8350426" cy="64686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67852" y="2039775"/>
            <a:ext cx="8525151" cy="2911299"/>
            <a:chOff x="467852" y="2039775"/>
            <a:chExt cx="8525151" cy="2911299"/>
          </a:xfrm>
        </p:grpSpPr>
        <p:grpSp>
          <p:nvGrpSpPr>
            <p:cNvPr id="17" name="Group 16"/>
            <p:cNvGrpSpPr/>
            <p:nvPr/>
          </p:nvGrpSpPr>
          <p:grpSpPr>
            <a:xfrm>
              <a:off x="467852" y="2039775"/>
              <a:ext cx="8525151" cy="2911299"/>
              <a:chOff x="467852" y="2039775"/>
              <a:chExt cx="8525151" cy="291129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67852" y="2039775"/>
                <a:ext cx="6202840" cy="2238436"/>
                <a:chOff x="467852" y="2039775"/>
                <a:chExt cx="6202840" cy="2238436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467852" y="2039775"/>
                  <a:ext cx="620284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/>
                    <a:t>Recent successes (e.g., Baidu Deep Speech) use </a:t>
                  </a:r>
                </a:p>
                <a:p>
                  <a:r>
                    <a:rPr lang="en-US" sz="2400" b="1" dirty="0" smtClean="0"/>
                    <a:t>(clipped) Rectifier Linear Units: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39687" y="3077882"/>
                  <a:ext cx="4988114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i="1" dirty="0" smtClean="0"/>
                    <a:t>f(x) = max(0,x)  </a:t>
                  </a:r>
                  <a:r>
                    <a:rPr lang="en-US" sz="3600" dirty="0" smtClean="0"/>
                    <a:t>-- rectifier</a:t>
                  </a:r>
                </a:p>
                <a:p>
                  <a:r>
                    <a:rPr lang="en-US" sz="3600" i="1" dirty="0" smtClean="0"/>
                    <a:t>f(x) </a:t>
                  </a:r>
                  <a:r>
                    <a:rPr lang="en-US" sz="3600" i="1" smtClean="0"/>
                    <a:t>= </a:t>
                  </a:r>
                  <a:r>
                    <a:rPr lang="en-US" sz="3600" i="1" smtClean="0"/>
                    <a:t>min(</a:t>
                  </a:r>
                  <a:r>
                    <a:rPr lang="en-US" sz="3600" i="1" dirty="0" smtClean="0"/>
                    <a:t>max(0,x), clip)</a:t>
                  </a:r>
                  <a:endParaRPr lang="en-US" sz="3600" i="1" dirty="0"/>
                </a:p>
              </p:txBody>
            </p:sp>
          </p:grpSp>
          <p:pic>
            <p:nvPicPr>
              <p:cNvPr id="16" name="Picture 15" descr="rectifier_graph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410" y="2497351"/>
                <a:ext cx="3255593" cy="2453723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/>
            <p:cNvCxnSpPr/>
            <p:nvPr/>
          </p:nvCxnSpPr>
          <p:spPr>
            <a:xfrm>
              <a:off x="5527801" y="3451412"/>
              <a:ext cx="478552" cy="448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1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84721"/>
            <a:ext cx="8229600" cy="1371600"/>
          </a:xfrm>
        </p:spPr>
        <p:txBody>
          <a:bodyPr/>
          <a:lstStyle/>
          <a:p>
            <a:r>
              <a:rPr lang="en-US" dirty="0" smtClean="0"/>
              <a:t>Summary: </a:t>
            </a:r>
            <a:r>
              <a:rPr lang="en-US" dirty="0"/>
              <a:t>A</a:t>
            </a:r>
            <a:r>
              <a:rPr lang="en-US" dirty="0" smtClean="0"/>
              <a:t>rtificial neurons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002588" cy="1376363"/>
          </a:xfrm>
        </p:spPr>
        <p:txBody>
          <a:bodyPr/>
          <a:lstStyle/>
          <a:p>
            <a:r>
              <a:rPr lang="en-US" sz="2800" dirty="0" smtClean="0"/>
              <a:t>An </a:t>
            </a:r>
            <a:r>
              <a:rPr lang="en-US" sz="2800" i="1" dirty="0" smtClean="0"/>
              <a:t>Artificial Neuron </a:t>
            </a:r>
            <a:r>
              <a:rPr lang="en-US" sz="2800" dirty="0" smtClean="0"/>
              <a:t>is a non-linear parameterized </a:t>
            </a:r>
            <a:r>
              <a:rPr lang="en-US" sz="2800" dirty="0"/>
              <a:t>function with restricted output range</a:t>
            </a:r>
          </a:p>
          <a:p>
            <a:pPr>
              <a:buFont typeface="Wingdings" charset="0"/>
              <a:buNone/>
            </a:pPr>
            <a:endParaRPr lang="en-US" sz="2800" dirty="0"/>
          </a:p>
          <a:p>
            <a:pPr>
              <a:buFont typeface="Wingdings" charset="0"/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1908175" y="4005263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 flipV="1">
            <a:off x="1258888" y="4437063"/>
            <a:ext cx="720725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2124075" y="4437063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H="1" flipV="1">
            <a:off x="2268538" y="4437063"/>
            <a:ext cx="719137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42298289"/>
              </p:ext>
            </p:extLst>
          </p:nvPr>
        </p:nvGraphicFramePr>
        <p:xfrm>
          <a:off x="4524375" y="3573463"/>
          <a:ext cx="30559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" name="Equation" r:id="rId4" imgW="1206500" imgH="482600" progId="Equation.3">
                  <p:embed/>
                </p:oleObj>
              </mc:Choice>
              <mc:Fallback>
                <p:oleObj name="Equation" r:id="rId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3573463"/>
                        <a:ext cx="30559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116013" y="5300663"/>
            <a:ext cx="287337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9812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28448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 flipV="1">
            <a:off x="827088" y="4365625"/>
            <a:ext cx="1081087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1908175" y="4221163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 flipV="1">
            <a:off x="2124075" y="35734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10509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19145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2851150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395288" y="45021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w0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2224088" y="35734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86938" y="5399415"/>
            <a:ext cx="4572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  also called </a:t>
            </a:r>
            <a:r>
              <a:rPr lang="en-US" sz="2800" i="1" dirty="0" smtClean="0"/>
              <a:t>a bias term (b</a:t>
            </a:r>
            <a:r>
              <a:rPr lang="en-US" sz="2800" i="1" baseline="-25000" dirty="0" smtClean="0"/>
              <a:t>i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14171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Ok,</a:t>
            </a:r>
            <a:r>
              <a:rPr lang="en-US" dirty="0"/>
              <a:t> </a:t>
            </a:r>
            <a:r>
              <a:rPr lang="en-US" dirty="0" smtClean="0"/>
              <a:t>Then What is an </a:t>
            </a:r>
            <a:br>
              <a:rPr lang="en-US" dirty="0" smtClean="0"/>
            </a:br>
            <a:r>
              <a:rPr lang="en-US" dirty="0" smtClean="0"/>
              <a:t>Artificial Neural Network (ANN)?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35398"/>
            <a:ext cx="8229600" cy="4716939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US" sz="2400" dirty="0" smtClean="0"/>
              <a:t>An ANN is mathematical </a:t>
            </a:r>
            <a:r>
              <a:rPr lang="en-US" sz="2400" dirty="0"/>
              <a:t>model </a:t>
            </a:r>
            <a:r>
              <a:rPr lang="en-US" sz="2400" dirty="0" smtClean="0"/>
              <a:t>designed to </a:t>
            </a:r>
            <a:r>
              <a:rPr lang="en-US" sz="2400" dirty="0"/>
              <a:t>solve engineering problems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Group of highly </a:t>
            </a:r>
            <a:r>
              <a:rPr lang="en-US" sz="2000" dirty="0" smtClean="0"/>
              <a:t>connected artificial </a:t>
            </a:r>
            <a:r>
              <a:rPr lang="en-US" sz="2000" dirty="0"/>
              <a:t>neurons to realize compositions of </a:t>
            </a:r>
            <a:r>
              <a:rPr lang="en-US" sz="2000" dirty="0" smtClean="0"/>
              <a:t>non-linear functions (usually one of the ones we just looked at)</a:t>
            </a:r>
          </a:p>
          <a:p>
            <a:pPr marL="990600" lvl="1" indent="-533400">
              <a:lnSpc>
                <a:spcPct val="90000"/>
              </a:lnSpc>
            </a:pPr>
            <a:endParaRPr lang="en-US" sz="2000" dirty="0"/>
          </a:p>
          <a:p>
            <a:pPr marL="609600" indent="-609600">
              <a:lnSpc>
                <a:spcPct val="90000"/>
              </a:lnSpc>
            </a:pPr>
            <a:r>
              <a:rPr lang="en-US" sz="2400" dirty="0"/>
              <a:t>Tasks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Classification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Discrimination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Estimation </a:t>
            </a:r>
            <a:endParaRPr lang="en-US" sz="2000" dirty="0" smtClean="0"/>
          </a:p>
          <a:p>
            <a:pPr marL="990600" lvl="1" indent="-533400">
              <a:lnSpc>
                <a:spcPct val="90000"/>
              </a:lnSpc>
            </a:pPr>
            <a:endParaRPr lang="en-US" sz="2000" dirty="0"/>
          </a:p>
          <a:p>
            <a:pPr marL="609600" indent="-609600">
              <a:lnSpc>
                <a:spcPct val="90000"/>
              </a:lnSpc>
            </a:pPr>
            <a:r>
              <a:rPr lang="en-US" sz="2400" dirty="0"/>
              <a:t>2 </a:t>
            </a:r>
            <a:r>
              <a:rPr lang="en-US" sz="2400" dirty="0" smtClean="0"/>
              <a:t>main types </a:t>
            </a:r>
            <a:r>
              <a:rPr lang="en-US" sz="2400" dirty="0"/>
              <a:t>of networks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/>
              <a:t>Feed forward Neural Networks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Recurrent Neural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8887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33518"/>
            <a:ext cx="8229600" cy="1143000"/>
          </a:xfrm>
        </p:spPr>
        <p:txBody>
          <a:bodyPr/>
          <a:lstStyle/>
          <a:p>
            <a:r>
              <a:rPr lang="en-US" dirty="0"/>
              <a:t>Feed Forward Neural Networks</a:t>
            </a:r>
          </a:p>
        </p:txBody>
      </p:sp>
      <p:sp>
        <p:nvSpPr>
          <p:cNvPr id="205870" name="Rectangle 1070"/>
          <p:cNvSpPr>
            <a:spLocks noGrp="1" noChangeArrowheads="1"/>
          </p:cNvSpPr>
          <p:nvPr>
            <p:ph type="body" sz="half" idx="2"/>
          </p:nvPr>
        </p:nvSpPr>
        <p:spPr>
          <a:xfrm>
            <a:off x="4961753" y="2133601"/>
            <a:ext cx="4038600" cy="463846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</a:extLst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information is propagated from the inputs to the </a:t>
            </a:r>
            <a:r>
              <a:rPr lang="en-US" sz="2400" dirty="0" smtClean="0"/>
              <a:t>outputs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Directed Acyclic Graph (DAG)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Computes one or more non-linear </a:t>
            </a:r>
            <a:r>
              <a:rPr lang="en-US" sz="2400" dirty="0"/>
              <a:t>functions 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</a:rPr>
              <a:t>Computation is carried out by </a:t>
            </a:r>
            <a:r>
              <a:rPr lang="en-US" sz="2000" dirty="0" smtClean="0"/>
              <a:t>composition of </a:t>
            </a:r>
            <a:r>
              <a:rPr lang="en-US" sz="2000" dirty="0" smtClean="0">
                <a:solidFill>
                  <a:srgbClr val="000000"/>
                </a:solidFill>
              </a:rPr>
              <a:t>some number of </a:t>
            </a:r>
            <a:r>
              <a:rPr lang="en-US" sz="2000" dirty="0" smtClean="0"/>
              <a:t>algebraic functions implemented by the connections, weights and biases of the hidden and output layers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Hidden layers compute intermediate representations</a:t>
            </a:r>
          </a:p>
          <a:p>
            <a:pPr lvl="1">
              <a:lnSpc>
                <a:spcPct val="90000"/>
              </a:lnSpc>
            </a:pPr>
            <a:r>
              <a:rPr lang="en-US" sz="2100" dirty="0" smtClean="0"/>
              <a:t>Dimension reduction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Time has no </a:t>
            </a:r>
            <a:r>
              <a:rPr lang="en-US" sz="2400" dirty="0" smtClean="0"/>
              <a:t>role -- no cycles between </a:t>
            </a:r>
            <a:r>
              <a:rPr lang="en-US" sz="2400" dirty="0"/>
              <a:t>outputs and </a:t>
            </a:r>
            <a:r>
              <a:rPr lang="en-US" sz="2400" dirty="0" smtClean="0"/>
              <a:t>inputs</a:t>
            </a:r>
            <a:endParaRPr lang="en-US" sz="2400" dirty="0"/>
          </a:p>
        </p:txBody>
      </p:sp>
      <p:sp>
        <p:nvSpPr>
          <p:cNvPr id="205828" name="Oval 1028"/>
          <p:cNvSpPr>
            <a:spLocks noChangeArrowheads="1"/>
          </p:cNvSpPr>
          <p:nvPr/>
        </p:nvSpPr>
        <p:spPr bwMode="auto">
          <a:xfrm>
            <a:off x="1116013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29" name="Oval 1029"/>
          <p:cNvSpPr>
            <a:spLocks noChangeArrowheads="1"/>
          </p:cNvSpPr>
          <p:nvPr/>
        </p:nvSpPr>
        <p:spPr bwMode="auto">
          <a:xfrm>
            <a:off x="1692275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0" name="Oval 1030"/>
          <p:cNvSpPr>
            <a:spLocks noChangeArrowheads="1"/>
          </p:cNvSpPr>
          <p:nvPr/>
        </p:nvSpPr>
        <p:spPr bwMode="auto">
          <a:xfrm>
            <a:off x="22685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1" name="Oval 1031"/>
          <p:cNvSpPr>
            <a:spLocks noChangeArrowheads="1"/>
          </p:cNvSpPr>
          <p:nvPr/>
        </p:nvSpPr>
        <p:spPr bwMode="auto">
          <a:xfrm>
            <a:off x="29162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2" name="Oval 1032"/>
          <p:cNvSpPr>
            <a:spLocks noChangeArrowheads="1"/>
          </p:cNvSpPr>
          <p:nvPr/>
        </p:nvSpPr>
        <p:spPr bwMode="auto">
          <a:xfrm>
            <a:off x="35639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3" name="Oval 1033"/>
          <p:cNvSpPr>
            <a:spLocks noChangeArrowheads="1"/>
          </p:cNvSpPr>
          <p:nvPr/>
        </p:nvSpPr>
        <p:spPr bwMode="auto">
          <a:xfrm>
            <a:off x="1116013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4" name="Oval 1034"/>
          <p:cNvSpPr>
            <a:spLocks noChangeArrowheads="1"/>
          </p:cNvSpPr>
          <p:nvPr/>
        </p:nvSpPr>
        <p:spPr bwMode="auto">
          <a:xfrm>
            <a:off x="1692275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5" name="Oval 1035"/>
          <p:cNvSpPr>
            <a:spLocks noChangeArrowheads="1"/>
          </p:cNvSpPr>
          <p:nvPr/>
        </p:nvSpPr>
        <p:spPr bwMode="auto">
          <a:xfrm>
            <a:off x="22685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6" name="Oval 1036"/>
          <p:cNvSpPr>
            <a:spLocks noChangeArrowheads="1"/>
          </p:cNvSpPr>
          <p:nvPr/>
        </p:nvSpPr>
        <p:spPr bwMode="auto">
          <a:xfrm>
            <a:off x="29162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7" name="Oval 1037"/>
          <p:cNvSpPr>
            <a:spLocks noChangeArrowheads="1"/>
          </p:cNvSpPr>
          <p:nvPr/>
        </p:nvSpPr>
        <p:spPr bwMode="auto">
          <a:xfrm>
            <a:off x="35639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8" name="Rectangle 1038"/>
          <p:cNvSpPr>
            <a:spLocks noChangeArrowheads="1"/>
          </p:cNvSpPr>
          <p:nvPr/>
        </p:nvSpPr>
        <p:spPr bwMode="auto">
          <a:xfrm>
            <a:off x="53975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39" name="Rectangle 1039"/>
          <p:cNvSpPr>
            <a:spLocks noChangeArrowheads="1"/>
          </p:cNvSpPr>
          <p:nvPr/>
        </p:nvSpPr>
        <p:spPr bwMode="auto">
          <a:xfrm>
            <a:off x="1044575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0" name="Rectangle 1040"/>
          <p:cNvSpPr>
            <a:spLocks noChangeArrowheads="1"/>
          </p:cNvSpPr>
          <p:nvPr/>
        </p:nvSpPr>
        <p:spPr bwMode="auto">
          <a:xfrm>
            <a:off x="16208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1" name="Rectangle 1041"/>
          <p:cNvSpPr>
            <a:spLocks noChangeArrowheads="1"/>
          </p:cNvSpPr>
          <p:nvPr/>
        </p:nvSpPr>
        <p:spPr bwMode="auto">
          <a:xfrm>
            <a:off x="21971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2" name="Rectangle 1042"/>
          <p:cNvSpPr>
            <a:spLocks noChangeArrowheads="1"/>
          </p:cNvSpPr>
          <p:nvPr/>
        </p:nvSpPr>
        <p:spPr bwMode="auto">
          <a:xfrm>
            <a:off x="2773363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3" name="Rectangle 1043"/>
          <p:cNvSpPr>
            <a:spLocks noChangeArrowheads="1"/>
          </p:cNvSpPr>
          <p:nvPr/>
        </p:nvSpPr>
        <p:spPr bwMode="auto">
          <a:xfrm>
            <a:off x="33480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4" name="Rectangle 1044"/>
          <p:cNvSpPr>
            <a:spLocks noChangeArrowheads="1"/>
          </p:cNvSpPr>
          <p:nvPr/>
        </p:nvSpPr>
        <p:spPr bwMode="auto">
          <a:xfrm>
            <a:off x="39243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5" name="Oval 1045"/>
          <p:cNvSpPr>
            <a:spLocks noChangeArrowheads="1"/>
          </p:cNvSpPr>
          <p:nvPr/>
        </p:nvSpPr>
        <p:spPr bwMode="auto">
          <a:xfrm>
            <a:off x="19796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6" name="Oval 1046"/>
          <p:cNvSpPr>
            <a:spLocks noChangeArrowheads="1"/>
          </p:cNvSpPr>
          <p:nvPr/>
        </p:nvSpPr>
        <p:spPr bwMode="auto">
          <a:xfrm>
            <a:off x="26273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847" name="Line 1047"/>
          <p:cNvSpPr>
            <a:spLocks noChangeShapeType="1"/>
          </p:cNvSpPr>
          <p:nvPr/>
        </p:nvSpPr>
        <p:spPr bwMode="auto">
          <a:xfrm flipV="1">
            <a:off x="13319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8" name="Line 1048"/>
          <p:cNvSpPr>
            <a:spLocks noChangeShapeType="1"/>
          </p:cNvSpPr>
          <p:nvPr/>
        </p:nvSpPr>
        <p:spPr bwMode="auto">
          <a:xfrm flipV="1">
            <a:off x="1979613" y="3068638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49" name="Line 1049"/>
          <p:cNvSpPr>
            <a:spLocks noChangeShapeType="1"/>
          </p:cNvSpPr>
          <p:nvPr/>
        </p:nvSpPr>
        <p:spPr bwMode="auto">
          <a:xfrm flipV="1">
            <a:off x="19796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0" name="Line 1050"/>
          <p:cNvSpPr>
            <a:spLocks noChangeShapeType="1"/>
          </p:cNvSpPr>
          <p:nvPr/>
        </p:nvSpPr>
        <p:spPr bwMode="auto">
          <a:xfrm flipH="1" flipV="1">
            <a:off x="21955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1" name="Line 1051"/>
          <p:cNvSpPr>
            <a:spLocks noChangeShapeType="1"/>
          </p:cNvSpPr>
          <p:nvPr/>
        </p:nvSpPr>
        <p:spPr bwMode="auto">
          <a:xfrm flipH="1" flipV="1">
            <a:off x="21955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2" name="Line 1052"/>
          <p:cNvSpPr>
            <a:spLocks noChangeShapeType="1"/>
          </p:cNvSpPr>
          <p:nvPr/>
        </p:nvSpPr>
        <p:spPr bwMode="auto">
          <a:xfrm flipH="1" flipV="1">
            <a:off x="2195513" y="3068638"/>
            <a:ext cx="15843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3" name="Line 1053"/>
          <p:cNvSpPr>
            <a:spLocks noChangeShapeType="1"/>
          </p:cNvSpPr>
          <p:nvPr/>
        </p:nvSpPr>
        <p:spPr bwMode="auto">
          <a:xfrm flipV="1">
            <a:off x="1331913" y="3068638"/>
            <a:ext cx="15113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4" name="Line 1054"/>
          <p:cNvSpPr>
            <a:spLocks noChangeShapeType="1"/>
          </p:cNvSpPr>
          <p:nvPr/>
        </p:nvSpPr>
        <p:spPr bwMode="auto">
          <a:xfrm flipV="1">
            <a:off x="2484438" y="3068638"/>
            <a:ext cx="35877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5" name="Line 1055"/>
          <p:cNvSpPr>
            <a:spLocks noChangeShapeType="1"/>
          </p:cNvSpPr>
          <p:nvPr/>
        </p:nvSpPr>
        <p:spPr bwMode="auto">
          <a:xfrm flipH="1" flipV="1">
            <a:off x="28432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6" name="Line 1056"/>
          <p:cNvSpPr>
            <a:spLocks noChangeShapeType="1"/>
          </p:cNvSpPr>
          <p:nvPr/>
        </p:nvSpPr>
        <p:spPr bwMode="auto">
          <a:xfrm flipH="1" flipV="1">
            <a:off x="28432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7" name="Line 1057"/>
          <p:cNvSpPr>
            <a:spLocks noChangeShapeType="1"/>
          </p:cNvSpPr>
          <p:nvPr/>
        </p:nvSpPr>
        <p:spPr bwMode="auto">
          <a:xfrm flipV="1">
            <a:off x="684213" y="4797425"/>
            <a:ext cx="64770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8" name="Line 1058"/>
          <p:cNvSpPr>
            <a:spLocks noChangeShapeType="1"/>
          </p:cNvSpPr>
          <p:nvPr/>
        </p:nvSpPr>
        <p:spPr bwMode="auto">
          <a:xfrm flipV="1">
            <a:off x="684213" y="4797425"/>
            <a:ext cx="1223962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59" name="Line 1059"/>
          <p:cNvSpPr>
            <a:spLocks noChangeShapeType="1"/>
          </p:cNvSpPr>
          <p:nvPr/>
        </p:nvSpPr>
        <p:spPr bwMode="auto">
          <a:xfrm flipV="1">
            <a:off x="684213" y="4797425"/>
            <a:ext cx="18002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0" name="Line 1060"/>
          <p:cNvSpPr>
            <a:spLocks noChangeShapeType="1"/>
          </p:cNvSpPr>
          <p:nvPr/>
        </p:nvSpPr>
        <p:spPr bwMode="auto">
          <a:xfrm flipV="1">
            <a:off x="755650" y="4797425"/>
            <a:ext cx="23764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1" name="Line 1061"/>
          <p:cNvSpPr>
            <a:spLocks noChangeShapeType="1"/>
          </p:cNvSpPr>
          <p:nvPr/>
        </p:nvSpPr>
        <p:spPr bwMode="auto">
          <a:xfrm flipV="1">
            <a:off x="755650" y="4797425"/>
            <a:ext cx="30241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2" name="Line 1062"/>
          <p:cNvSpPr>
            <a:spLocks noChangeShapeType="1"/>
          </p:cNvSpPr>
          <p:nvPr/>
        </p:nvSpPr>
        <p:spPr bwMode="auto">
          <a:xfrm flipH="1" flipV="1">
            <a:off x="1331913" y="4797425"/>
            <a:ext cx="273685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3" name="Line 1063"/>
          <p:cNvSpPr>
            <a:spLocks noChangeShapeType="1"/>
          </p:cNvSpPr>
          <p:nvPr/>
        </p:nvSpPr>
        <p:spPr bwMode="auto">
          <a:xfrm flipH="1" flipV="1">
            <a:off x="1908175" y="4797425"/>
            <a:ext cx="21605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4" name="Line 1064"/>
          <p:cNvSpPr>
            <a:spLocks noChangeShapeType="1"/>
          </p:cNvSpPr>
          <p:nvPr/>
        </p:nvSpPr>
        <p:spPr bwMode="auto">
          <a:xfrm flipH="1" flipV="1">
            <a:off x="2484438" y="4797425"/>
            <a:ext cx="15843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5" name="Line 1065"/>
          <p:cNvSpPr>
            <a:spLocks noChangeShapeType="1"/>
          </p:cNvSpPr>
          <p:nvPr/>
        </p:nvSpPr>
        <p:spPr bwMode="auto">
          <a:xfrm flipH="1" flipV="1">
            <a:off x="3132138" y="4797425"/>
            <a:ext cx="9366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6" name="Line 1066"/>
          <p:cNvSpPr>
            <a:spLocks noChangeShapeType="1"/>
          </p:cNvSpPr>
          <p:nvPr/>
        </p:nvSpPr>
        <p:spPr bwMode="auto">
          <a:xfrm flipH="1" flipV="1">
            <a:off x="3779838" y="4797425"/>
            <a:ext cx="2889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7" name="Line 1067"/>
          <p:cNvSpPr>
            <a:spLocks noChangeShapeType="1"/>
          </p:cNvSpPr>
          <p:nvPr/>
        </p:nvSpPr>
        <p:spPr bwMode="auto">
          <a:xfrm flipV="1">
            <a:off x="21955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68" name="Line 1068"/>
          <p:cNvSpPr>
            <a:spLocks noChangeShapeType="1"/>
          </p:cNvSpPr>
          <p:nvPr/>
        </p:nvSpPr>
        <p:spPr bwMode="auto">
          <a:xfrm flipV="1">
            <a:off x="28432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1" name="Line 1071"/>
          <p:cNvSpPr>
            <a:spLocks noChangeShapeType="1"/>
          </p:cNvSpPr>
          <p:nvPr/>
        </p:nvSpPr>
        <p:spPr bwMode="auto">
          <a:xfrm flipV="1"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2" name="Line 1072"/>
          <p:cNvSpPr>
            <a:spLocks noChangeShapeType="1"/>
          </p:cNvSpPr>
          <p:nvPr/>
        </p:nvSpPr>
        <p:spPr bwMode="auto">
          <a:xfrm flipV="1">
            <a:off x="13319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3" name="Line 1073"/>
          <p:cNvSpPr>
            <a:spLocks noChangeShapeType="1"/>
          </p:cNvSpPr>
          <p:nvPr/>
        </p:nvSpPr>
        <p:spPr bwMode="auto">
          <a:xfrm flipV="1"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4" name="Line 1074"/>
          <p:cNvSpPr>
            <a:spLocks noChangeShapeType="1"/>
          </p:cNvSpPr>
          <p:nvPr/>
        </p:nvSpPr>
        <p:spPr bwMode="auto">
          <a:xfrm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5" name="Line 1075"/>
          <p:cNvSpPr>
            <a:spLocks noChangeShapeType="1"/>
          </p:cNvSpPr>
          <p:nvPr/>
        </p:nvSpPr>
        <p:spPr bwMode="auto">
          <a:xfrm flipV="1">
            <a:off x="1331913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6" name="Line 1076"/>
          <p:cNvSpPr>
            <a:spLocks noChangeShapeType="1"/>
          </p:cNvSpPr>
          <p:nvPr/>
        </p:nvSpPr>
        <p:spPr bwMode="auto">
          <a:xfrm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7" name="Line 1077"/>
          <p:cNvSpPr>
            <a:spLocks noChangeShapeType="1"/>
          </p:cNvSpPr>
          <p:nvPr/>
        </p:nvSpPr>
        <p:spPr bwMode="auto">
          <a:xfrm>
            <a:off x="19081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8" name="Line 1078"/>
          <p:cNvSpPr>
            <a:spLocks noChangeShapeType="1"/>
          </p:cNvSpPr>
          <p:nvPr/>
        </p:nvSpPr>
        <p:spPr bwMode="auto">
          <a:xfrm>
            <a:off x="2484438" y="3933825"/>
            <a:ext cx="1366837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79" name="Line 1079"/>
          <p:cNvSpPr>
            <a:spLocks noChangeShapeType="1"/>
          </p:cNvSpPr>
          <p:nvPr/>
        </p:nvSpPr>
        <p:spPr bwMode="auto">
          <a:xfrm>
            <a:off x="31321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0" name="Line 1080"/>
          <p:cNvSpPr>
            <a:spLocks noChangeShapeType="1"/>
          </p:cNvSpPr>
          <p:nvPr/>
        </p:nvSpPr>
        <p:spPr bwMode="auto">
          <a:xfrm>
            <a:off x="37798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1" name="Line 1081"/>
          <p:cNvSpPr>
            <a:spLocks noChangeShapeType="1"/>
          </p:cNvSpPr>
          <p:nvPr/>
        </p:nvSpPr>
        <p:spPr bwMode="auto">
          <a:xfrm flipH="1"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2" name="Line 1082"/>
          <p:cNvSpPr>
            <a:spLocks noChangeShapeType="1"/>
          </p:cNvSpPr>
          <p:nvPr/>
        </p:nvSpPr>
        <p:spPr bwMode="auto">
          <a:xfrm flipV="1">
            <a:off x="1908175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3" name="Line 1083"/>
          <p:cNvSpPr>
            <a:spLocks noChangeShapeType="1"/>
          </p:cNvSpPr>
          <p:nvPr/>
        </p:nvSpPr>
        <p:spPr bwMode="auto">
          <a:xfrm flipV="1"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4" name="Line 1084"/>
          <p:cNvSpPr>
            <a:spLocks noChangeShapeType="1"/>
          </p:cNvSpPr>
          <p:nvPr/>
        </p:nvSpPr>
        <p:spPr bwMode="auto">
          <a:xfrm flipV="1"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5" name="Line 1085"/>
          <p:cNvSpPr>
            <a:spLocks noChangeShapeType="1"/>
          </p:cNvSpPr>
          <p:nvPr/>
        </p:nvSpPr>
        <p:spPr bwMode="auto">
          <a:xfrm flipV="1">
            <a:off x="19796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6" name="Line 1086"/>
          <p:cNvSpPr>
            <a:spLocks noChangeShapeType="1"/>
          </p:cNvSpPr>
          <p:nvPr/>
        </p:nvSpPr>
        <p:spPr bwMode="auto">
          <a:xfrm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7" name="Line 1087"/>
          <p:cNvSpPr>
            <a:spLocks noChangeShapeType="1"/>
          </p:cNvSpPr>
          <p:nvPr/>
        </p:nvSpPr>
        <p:spPr bwMode="auto">
          <a:xfrm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8" name="Line 1088"/>
          <p:cNvSpPr>
            <a:spLocks noChangeShapeType="1"/>
          </p:cNvSpPr>
          <p:nvPr/>
        </p:nvSpPr>
        <p:spPr bwMode="auto">
          <a:xfrm>
            <a:off x="24844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89" name="Line 1089"/>
          <p:cNvSpPr>
            <a:spLocks noChangeShapeType="1"/>
          </p:cNvSpPr>
          <p:nvPr/>
        </p:nvSpPr>
        <p:spPr bwMode="auto">
          <a:xfrm flipV="1"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0" name="Line 1090"/>
          <p:cNvSpPr>
            <a:spLocks noChangeShapeType="1"/>
          </p:cNvSpPr>
          <p:nvPr/>
        </p:nvSpPr>
        <p:spPr bwMode="auto">
          <a:xfrm flipV="1">
            <a:off x="2484438" y="3933825"/>
            <a:ext cx="12954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1" name="Line 1091"/>
          <p:cNvSpPr>
            <a:spLocks noChangeShapeType="1"/>
          </p:cNvSpPr>
          <p:nvPr/>
        </p:nvSpPr>
        <p:spPr bwMode="auto">
          <a:xfrm>
            <a:off x="12604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2" name="Line 1092"/>
          <p:cNvSpPr>
            <a:spLocks noChangeShapeType="1"/>
          </p:cNvSpPr>
          <p:nvPr/>
        </p:nvSpPr>
        <p:spPr bwMode="auto">
          <a:xfrm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3" name="Line 1093"/>
          <p:cNvSpPr>
            <a:spLocks noChangeShapeType="1"/>
          </p:cNvSpPr>
          <p:nvPr/>
        </p:nvSpPr>
        <p:spPr bwMode="auto">
          <a:xfrm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4" name="Line 1094"/>
          <p:cNvSpPr>
            <a:spLocks noChangeShapeType="1"/>
          </p:cNvSpPr>
          <p:nvPr/>
        </p:nvSpPr>
        <p:spPr bwMode="auto">
          <a:xfrm>
            <a:off x="31321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5" name="Line 1095"/>
          <p:cNvSpPr>
            <a:spLocks noChangeShapeType="1"/>
          </p:cNvSpPr>
          <p:nvPr/>
        </p:nvSpPr>
        <p:spPr bwMode="auto">
          <a:xfrm flipV="1">
            <a:off x="3132138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6" name="Line 1096"/>
          <p:cNvSpPr>
            <a:spLocks noChangeShapeType="1"/>
          </p:cNvSpPr>
          <p:nvPr/>
        </p:nvSpPr>
        <p:spPr bwMode="auto">
          <a:xfrm flipV="1">
            <a:off x="1187450" y="4797425"/>
            <a:ext cx="144463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7" name="Line 1097"/>
          <p:cNvSpPr>
            <a:spLocks noChangeShapeType="1"/>
          </p:cNvSpPr>
          <p:nvPr/>
        </p:nvSpPr>
        <p:spPr bwMode="auto">
          <a:xfrm flipV="1">
            <a:off x="1187450" y="4797425"/>
            <a:ext cx="7207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8" name="Line 1098"/>
          <p:cNvSpPr>
            <a:spLocks noChangeShapeType="1"/>
          </p:cNvSpPr>
          <p:nvPr/>
        </p:nvSpPr>
        <p:spPr bwMode="auto">
          <a:xfrm flipV="1">
            <a:off x="1187450" y="4797425"/>
            <a:ext cx="12969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899" name="Line 1099"/>
          <p:cNvSpPr>
            <a:spLocks noChangeShapeType="1"/>
          </p:cNvSpPr>
          <p:nvPr/>
        </p:nvSpPr>
        <p:spPr bwMode="auto">
          <a:xfrm flipV="1">
            <a:off x="1187450" y="4797425"/>
            <a:ext cx="19446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05901" name="Text Box 1101"/>
          <p:cNvSpPr txBox="1">
            <a:spLocks noChangeArrowheads="1"/>
          </p:cNvSpPr>
          <p:nvPr/>
        </p:nvSpPr>
        <p:spPr bwMode="auto">
          <a:xfrm>
            <a:off x="468313" y="579913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05902" name="Text Box 1102"/>
          <p:cNvSpPr txBox="1">
            <a:spLocks noChangeArrowheads="1"/>
          </p:cNvSpPr>
          <p:nvPr/>
        </p:nvSpPr>
        <p:spPr bwMode="auto">
          <a:xfrm>
            <a:off x="971550" y="580548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05903" name="Text Box 1103"/>
          <p:cNvSpPr txBox="1">
            <a:spLocks noChangeArrowheads="1"/>
          </p:cNvSpPr>
          <p:nvPr/>
        </p:nvSpPr>
        <p:spPr bwMode="auto">
          <a:xfrm>
            <a:off x="3930650" y="5805488"/>
            <a:ext cx="365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n</a:t>
            </a:r>
          </a:p>
        </p:txBody>
      </p:sp>
      <p:sp>
        <p:nvSpPr>
          <p:cNvPr id="205904" name="Text Box 1104"/>
          <p:cNvSpPr txBox="1">
            <a:spLocks noChangeArrowheads="1"/>
          </p:cNvSpPr>
          <p:nvPr/>
        </p:nvSpPr>
        <p:spPr bwMode="auto">
          <a:xfrm>
            <a:off x="1979613" y="5805488"/>
            <a:ext cx="1793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…..</a:t>
            </a:r>
          </a:p>
        </p:txBody>
      </p:sp>
      <p:sp>
        <p:nvSpPr>
          <p:cNvPr id="205905" name="Text Box 1105"/>
          <p:cNvSpPr txBox="1">
            <a:spLocks noChangeArrowheads="1"/>
          </p:cNvSpPr>
          <p:nvPr/>
        </p:nvSpPr>
        <p:spPr bwMode="auto">
          <a:xfrm>
            <a:off x="0" y="4076700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1st hidden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05906" name="Text Box 1106"/>
          <p:cNvSpPr txBox="1">
            <a:spLocks noChangeArrowheads="1"/>
          </p:cNvSpPr>
          <p:nvPr/>
        </p:nvSpPr>
        <p:spPr bwMode="auto">
          <a:xfrm>
            <a:off x="0" y="3148013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2nd hidden</a:t>
            </a:r>
          </a:p>
          <a:p>
            <a:r>
              <a:rPr lang="en-US" dirty="0"/>
              <a:t>layer</a:t>
            </a:r>
          </a:p>
        </p:txBody>
      </p:sp>
      <p:sp>
        <p:nvSpPr>
          <p:cNvPr id="205907" name="Text Box 1107"/>
          <p:cNvSpPr txBox="1">
            <a:spLocks noChangeArrowheads="1"/>
          </p:cNvSpPr>
          <p:nvPr/>
        </p:nvSpPr>
        <p:spPr bwMode="auto">
          <a:xfrm>
            <a:off x="-36513" y="2349500"/>
            <a:ext cx="1547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476557"/>
            <a:ext cx="585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say that the input data, or features, are </a:t>
            </a:r>
            <a:r>
              <a:rPr lang="en-US" i="1" dirty="0" smtClean="0">
                <a:solidFill>
                  <a:srgbClr val="FF0000"/>
                </a:solidFill>
              </a:rPr>
              <a:t>n </a:t>
            </a:r>
            <a:r>
              <a:rPr lang="en-US" dirty="0" smtClean="0">
                <a:solidFill>
                  <a:srgbClr val="FF0000"/>
                </a:solidFill>
              </a:rPr>
              <a:t>dimensional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3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Feed Forward Neural Nets </a:t>
            </a:r>
            <a:br>
              <a:rPr lang="en-US" dirty="0" smtClean="0"/>
            </a:br>
            <a:r>
              <a:rPr lang="en-US" sz="3100" dirty="0"/>
              <a:t>(</a:t>
            </a:r>
            <a:r>
              <a:rPr lang="en-US" sz="3100" dirty="0" smtClean="0"/>
              <a:t>in 1 Slide (</a:t>
            </a:r>
            <a:r>
              <a:rPr lang="en-US" sz="3100" dirty="0" smtClean="0">
                <a:sym typeface="Wingdings"/>
              </a:rPr>
              <a:t>))</a:t>
            </a:r>
            <a:endParaRPr lang="en-US" sz="3100" dirty="0"/>
          </a:p>
        </p:txBody>
      </p:sp>
      <p:pic>
        <p:nvPicPr>
          <p:cNvPr id="6" name="Picture 5" descr="N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1417638"/>
            <a:ext cx="3852059" cy="2481676"/>
          </a:xfrm>
          <a:prstGeom prst="rect">
            <a:avLst/>
          </a:prstGeom>
        </p:spPr>
      </p:pic>
      <p:pic>
        <p:nvPicPr>
          <p:cNvPr id="10" name="Picture 9" descr="activation_func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3771402"/>
            <a:ext cx="3613701" cy="2770773"/>
          </a:xfrm>
          <a:prstGeom prst="rect">
            <a:avLst/>
          </a:prstGeom>
        </p:spPr>
      </p:pic>
      <p:pic>
        <p:nvPicPr>
          <p:cNvPr id="3" name="Picture 2" descr="Error_surface_of_a_linear_neuron_with_two_input_weigh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7" y="4499138"/>
            <a:ext cx="3888243" cy="216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31" y="5299812"/>
            <a:ext cx="394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 what then is learning?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 rot="19642046">
            <a:off x="5633789" y="3431771"/>
            <a:ext cx="3451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Where do the weights come from?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7693" y="1417638"/>
            <a:ext cx="5413722" cy="3557774"/>
            <a:chOff x="97693" y="1417638"/>
            <a:chExt cx="5413722" cy="3557774"/>
          </a:xfrm>
        </p:grpSpPr>
        <p:grpSp>
          <p:nvGrpSpPr>
            <p:cNvPr id="26" name="Group 25"/>
            <p:cNvGrpSpPr/>
            <p:nvPr/>
          </p:nvGrpSpPr>
          <p:grpSpPr>
            <a:xfrm>
              <a:off x="97693" y="1417638"/>
              <a:ext cx="5413722" cy="3010542"/>
              <a:chOff x="97693" y="1417638"/>
              <a:chExt cx="5413722" cy="301054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97693" y="1417638"/>
                <a:ext cx="5413722" cy="3010542"/>
                <a:chOff x="97693" y="1417638"/>
                <a:chExt cx="5413722" cy="301054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97693" y="1417638"/>
                  <a:ext cx="5192275" cy="3010542"/>
                  <a:chOff x="97693" y="1417638"/>
                  <a:chExt cx="5192275" cy="3010542"/>
                </a:xfrm>
              </p:grpSpPr>
              <p:pic>
                <p:nvPicPr>
                  <p:cNvPr id="8" name="Picture 7" descr="NN1__1.gi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693" y="1417638"/>
                    <a:ext cx="4640216" cy="301054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620163" y="2785056"/>
                    <a:ext cx="669805" cy="307777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i="1" dirty="0" smtClean="0"/>
                      <a:t>h</a:t>
                    </a:r>
                    <a:r>
                      <a:rPr lang="en-US" sz="1400" baseline="-25000" dirty="0" smtClean="0"/>
                      <a:t>θ</a:t>
                    </a:r>
                    <a:r>
                      <a:rPr lang="en-US" sz="1400" i="1" dirty="0" smtClean="0"/>
                      <a:t>(x</a:t>
                    </a:r>
                    <a:r>
                      <a:rPr lang="en-US" sz="1400" i="1" baseline="30000" dirty="0" smtClean="0"/>
                      <a:t>(i)</a:t>
                    </a:r>
                    <a:r>
                      <a:rPr lang="en-US" sz="1400" i="1" dirty="0" smtClean="0"/>
                      <a:t>)</a:t>
                    </a:r>
                    <a:endParaRPr lang="en-US" sz="1400" i="1" baseline="-25000" dirty="0"/>
                  </a:p>
                </p:txBody>
              </p:sp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V="1">
                  <a:off x="4956767" y="3228332"/>
                  <a:ext cx="0" cy="3881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4423858" y="3616437"/>
                  <a:ext cx="10875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hypothesis</a:t>
                  </a:r>
                  <a:endParaRPr lang="en-US" dirty="0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620163" y="2348574"/>
                <a:ext cx="740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/>
                  <a:t>(x</a:t>
                </a:r>
                <a:r>
                  <a:rPr lang="en-US" sz="1400" i="1" baseline="30000" dirty="0" smtClean="0"/>
                  <a:t>(i)</a:t>
                </a:r>
                <a:r>
                  <a:rPr lang="en-US" sz="1400" i="1" dirty="0" smtClean="0"/>
                  <a:t>,y</a:t>
                </a:r>
                <a:r>
                  <a:rPr lang="en-US" sz="1400" i="1" baseline="30000" dirty="0" smtClean="0"/>
                  <a:t>(i)</a:t>
                </a:r>
                <a:r>
                  <a:rPr lang="en-US" sz="1400" i="1" dirty="0" smtClean="0"/>
                  <a:t>)</a:t>
                </a:r>
                <a:endParaRPr lang="en-US" sz="1400" i="1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25176" y="4499138"/>
              <a:ext cx="216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Forward Propagation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449294" y="4975412"/>
              <a:ext cx="14343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52872" y="3228332"/>
            <a:ext cx="5599610" cy="3595738"/>
            <a:chOff x="252872" y="3228332"/>
            <a:chExt cx="5599610" cy="3595738"/>
          </a:xfrm>
        </p:grpSpPr>
        <p:grpSp>
          <p:nvGrpSpPr>
            <p:cNvPr id="14" name="Group 13"/>
            <p:cNvGrpSpPr/>
            <p:nvPr/>
          </p:nvGrpSpPr>
          <p:grpSpPr>
            <a:xfrm>
              <a:off x="252872" y="5121992"/>
              <a:ext cx="5599610" cy="1702078"/>
              <a:chOff x="252872" y="5173465"/>
              <a:chExt cx="5599610" cy="1702078"/>
            </a:xfrm>
          </p:grpSpPr>
          <p:pic>
            <p:nvPicPr>
              <p:cNvPr id="7" name="Picture 6" descr="cost_functi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72" y="5173465"/>
                <a:ext cx="4137660" cy="70104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52872" y="5798325"/>
                <a:ext cx="559961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Learning is the adjusting </a:t>
                </a:r>
                <a:r>
                  <a:rPr lang="en-US" sz="1600" smtClean="0"/>
                  <a:t>of the weights </a:t>
                </a:r>
                <a:r>
                  <a:rPr lang="en-US" sz="1600" dirty="0" err="1" smtClean="0"/>
                  <a:t>w</a:t>
                </a:r>
                <a:r>
                  <a:rPr lang="en-US" sz="1600" baseline="-25000" dirty="0" err="1" smtClean="0"/>
                  <a:t>i,j</a:t>
                </a:r>
                <a:r>
                  <a:rPr lang="en-US" sz="1600" baseline="-25000" dirty="0" smtClean="0"/>
                  <a:t> </a:t>
                </a:r>
                <a:r>
                  <a:rPr lang="en-US" sz="1600" dirty="0" smtClean="0"/>
                  <a:t>such that </a:t>
                </a:r>
              </a:p>
              <a:p>
                <a:r>
                  <a:rPr lang="en-US" sz="1600" dirty="0" smtClean="0"/>
                  <a:t>the cost function </a:t>
                </a:r>
                <a:r>
                  <a:rPr lang="en-US" sz="1600" i="1" dirty="0" smtClean="0"/>
                  <a:t>J(</a:t>
                </a:r>
                <a:r>
                  <a:rPr lang="en-US" sz="1600" b="1" dirty="0" smtClean="0"/>
                  <a:t>θ</a:t>
                </a:r>
                <a:r>
                  <a:rPr lang="en-US" sz="1600" i="1" dirty="0" smtClean="0"/>
                  <a:t>)</a:t>
                </a:r>
                <a:r>
                  <a:rPr lang="en-US" sz="1600" dirty="0" smtClean="0"/>
                  <a:t> is minimized (a form of </a:t>
                </a:r>
                <a:r>
                  <a:rPr lang="en-US" sz="1600" dirty="0" err="1" smtClean="0"/>
                  <a:t>Hebbian</a:t>
                </a:r>
                <a:r>
                  <a:rPr lang="en-US" sz="1600" dirty="0" smtClean="0"/>
                  <a:t> </a:t>
                </a:r>
              </a:p>
              <a:p>
                <a:r>
                  <a:rPr lang="en-US" sz="1600" dirty="0" smtClean="0"/>
                  <a:t>learning).</a:t>
                </a:r>
              </a:p>
              <a:p>
                <a:r>
                  <a:rPr lang="en-US" sz="1600" dirty="0" smtClean="0"/>
                  <a:t>Simple learning procedure: </a:t>
                </a:r>
                <a:r>
                  <a:rPr lang="en-US" sz="1600" i="1" dirty="0" smtClean="0"/>
                  <a:t>Back Propagation </a:t>
                </a:r>
                <a:r>
                  <a:rPr lang="en-US" sz="1600" dirty="0" smtClean="0"/>
                  <a:t>(of the error signal)</a:t>
                </a:r>
                <a:endParaRPr lang="en-US" sz="1600" dirty="0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V="1">
              <a:off x="3104594" y="3228332"/>
              <a:ext cx="1633315" cy="20714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46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Propagation Cartoon</a:t>
            </a:r>
            <a:endParaRPr lang="en-US" dirty="0"/>
          </a:p>
        </p:txBody>
      </p:sp>
      <p:pic>
        <p:nvPicPr>
          <p:cNvPr id="4" name="Picture 3" descr="cartoon_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2" y="1453640"/>
            <a:ext cx="7827076" cy="50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7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380154" y="1149350"/>
            <a:ext cx="3042995" cy="4084500"/>
            <a:chOff x="4380154" y="1149350"/>
            <a:chExt cx="3042995" cy="40845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380154" y="1149350"/>
              <a:ext cx="5887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968894" y="1149350"/>
              <a:ext cx="1621851" cy="40845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90745" y="5233850"/>
              <a:ext cx="83240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2678113" y="1593850"/>
            <a:ext cx="798512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6833344" y="1671155"/>
            <a:ext cx="620890" cy="3314343"/>
            <a:chOff x="6929259" y="1671155"/>
            <a:chExt cx="620890" cy="3314343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6929259" y="1671155"/>
              <a:ext cx="0" cy="331434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6929259" y="4985498"/>
              <a:ext cx="62089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1200578" y="1593850"/>
            <a:ext cx="1477535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</p:cNvCxnSpPr>
          <p:nvPr/>
        </p:nvCxnSpPr>
        <p:spPr>
          <a:xfrm>
            <a:off x="2678113" y="1593850"/>
            <a:ext cx="3102706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27001" y="2288853"/>
            <a:ext cx="4587874" cy="631455"/>
          </a:xfrm>
          <a:prstGeom prst="rect">
            <a:avLst/>
          </a:prstGeom>
          <a:solidFill>
            <a:srgbClr val="3366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Presentation Layer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7975" y="247650"/>
            <a:ext cx="4283075" cy="1346200"/>
            <a:chOff x="460375" y="857250"/>
            <a:chExt cx="4283075" cy="1346200"/>
          </a:xfrm>
        </p:grpSpPr>
        <p:sp>
          <p:nvSpPr>
            <p:cNvPr id="8" name="Rectangle 7"/>
            <p:cNvSpPr/>
            <p:nvPr/>
          </p:nvSpPr>
          <p:spPr>
            <a:xfrm>
              <a:off x="460375" y="8572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2775" y="10096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5175" y="11620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7575" y="13144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7001" y="3000375"/>
            <a:ext cx="2031999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Collection</a:t>
            </a:r>
          </a:p>
          <a:p>
            <a:pPr algn="ctr"/>
            <a:r>
              <a:rPr lang="en-US" sz="1200" dirty="0" smtClean="0"/>
              <a:t>Packet brokers, flow data, …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279650" y="3000375"/>
            <a:ext cx="2435225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Preprocessing</a:t>
            </a:r>
            <a:endParaRPr lang="en-US" sz="3200" dirty="0" smtClean="0"/>
          </a:p>
          <a:p>
            <a:pPr algn="ctr"/>
            <a:r>
              <a:rPr lang="en-US" sz="1400" dirty="0" smtClean="0"/>
              <a:t>Big Data, Hadoop, Data Science, …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4835523" y="3000375"/>
            <a:ext cx="258762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 Generation</a:t>
            </a:r>
          </a:p>
          <a:p>
            <a:pPr algn="ctr"/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550149" y="300037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Oracle</a:t>
            </a:r>
            <a:endParaRPr lang="en-US" dirty="0" smtClean="0"/>
          </a:p>
          <a:p>
            <a:pPr algn="ctr"/>
            <a:r>
              <a:rPr lang="en-US" dirty="0" smtClean="0"/>
              <a:t>Model(s)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7550149" y="487362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Oracle</a:t>
            </a:r>
          </a:p>
          <a:p>
            <a:pPr algn="ctr"/>
            <a:r>
              <a:rPr lang="en-US" sz="2400" dirty="0" smtClean="0"/>
              <a:t>Logic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5175" y="4349750"/>
            <a:ext cx="584200" cy="368300"/>
            <a:chOff x="765175" y="4222750"/>
            <a:chExt cx="584200" cy="3683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8124825" y="4222750"/>
            <a:ext cx="584200" cy="368300"/>
            <a:chOff x="765175" y="4222750"/>
            <a:chExt cx="584200" cy="36830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 flipH="1">
            <a:off x="2698751" y="5349875"/>
            <a:ext cx="4724398" cy="31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2237" y="4864518"/>
            <a:ext cx="293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Remediation/Optimization</a:t>
            </a:r>
            <a:r>
              <a:rPr lang="en-US" dirty="0"/>
              <a:t>/</a:t>
            </a:r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712885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380154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93891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345382" y="857250"/>
            <a:ext cx="3056614" cy="736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Brocade and 3</a:t>
            </a:r>
            <a:r>
              <a:rPr lang="en-US" baseline="30000" dirty="0" smtClean="0"/>
              <a:t>rd</a:t>
            </a:r>
            <a:r>
              <a:rPr lang="en-US" dirty="0" smtClean="0"/>
              <a:t> party Applications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4830859" y="1729900"/>
            <a:ext cx="1899920" cy="48400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 bwMode="gray">
          <a:xfrm>
            <a:off x="4316705" y="1966201"/>
            <a:ext cx="4828148" cy="2140879"/>
            <a:chOff x="4714876" y="2940615"/>
            <a:chExt cx="4429124" cy="1630467"/>
          </a:xfrm>
        </p:grpSpPr>
        <p:sp>
          <p:nvSpPr>
            <p:cNvPr id="47" name="Rounded Rectangle 46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 bwMode="gray">
            <a:xfrm>
              <a:off x="6012511" y="2940615"/>
              <a:ext cx="1889731" cy="7266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2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en-US" sz="3200" b="1" u="sng" dirty="0" smtClean="0">
                  <a:solidFill>
                    <a:srgbClr val="FF0000"/>
                  </a:solidFill>
                </a:rPr>
                <a:t>Focus Here</a:t>
              </a:r>
              <a:endParaRPr lang="en-US" sz="2400" b="1" u="sng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162930" y="26253"/>
            <a:ext cx="3966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Software Defined Intelligence</a:t>
            </a:r>
          </a:p>
          <a:p>
            <a:r>
              <a:rPr lang="en-US" sz="2400" b="1" dirty="0" smtClean="0"/>
              <a:t>      Architecture Overview</a:t>
            </a:r>
            <a:endParaRPr lang="en-US" sz="2400" b="1" dirty="0"/>
          </a:p>
        </p:txBody>
      </p:sp>
      <p:grpSp>
        <p:nvGrpSpPr>
          <p:cNvPr id="52" name="Group 51"/>
          <p:cNvGrpSpPr/>
          <p:nvPr/>
        </p:nvGrpSpPr>
        <p:grpSpPr bwMode="gray">
          <a:xfrm>
            <a:off x="164111" y="4967260"/>
            <a:ext cx="2469317" cy="1728477"/>
            <a:chOff x="219318" y="5055910"/>
            <a:chExt cx="2101326" cy="1470896"/>
          </a:xfrm>
          <a:effectLst/>
        </p:grpSpPr>
        <p:cxnSp>
          <p:nvCxnSpPr>
            <p:cNvPr id="54" name="Straight Connector 53"/>
            <p:cNvCxnSpPr>
              <a:stCxn id="89" idx="0"/>
              <a:endCxn id="85" idx="13"/>
            </p:cNvCxnSpPr>
            <p:nvPr/>
          </p:nvCxnSpPr>
          <p:spPr bwMode="gray">
            <a:xfrm>
              <a:off x="1193565" y="5214121"/>
              <a:ext cx="243118" cy="13300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8" idx="4"/>
              <a:endCxn id="89" idx="18"/>
            </p:cNvCxnSpPr>
            <p:nvPr/>
          </p:nvCxnSpPr>
          <p:spPr bwMode="gray">
            <a:xfrm flipV="1">
              <a:off x="583145" y="5244962"/>
              <a:ext cx="235484" cy="155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85" idx="20"/>
            </p:cNvCxnSpPr>
            <p:nvPr/>
          </p:nvCxnSpPr>
          <p:spPr bwMode="gray">
            <a:xfrm flipV="1">
              <a:off x="1284496" y="5505104"/>
              <a:ext cx="266666" cy="1087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84" idx="35"/>
            </p:cNvCxnSpPr>
            <p:nvPr/>
          </p:nvCxnSpPr>
          <p:spPr bwMode="gray">
            <a:xfrm>
              <a:off x="1512333" y="5831561"/>
              <a:ext cx="125919" cy="194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gray">
            <a:xfrm flipV="1">
              <a:off x="722320" y="5876516"/>
              <a:ext cx="227323" cy="10395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83" idx="25"/>
            </p:cNvCxnSpPr>
            <p:nvPr/>
          </p:nvCxnSpPr>
          <p:spPr bwMode="gray">
            <a:xfrm flipH="1" flipV="1">
              <a:off x="1261654" y="5998796"/>
              <a:ext cx="60917" cy="18846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84" idx="29"/>
            </p:cNvCxnSpPr>
            <p:nvPr/>
          </p:nvCxnSpPr>
          <p:spPr bwMode="gray">
            <a:xfrm flipV="1">
              <a:off x="1495065" y="6032442"/>
              <a:ext cx="302809" cy="21497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8" idx="24"/>
            </p:cNvCxnSpPr>
            <p:nvPr/>
          </p:nvCxnSpPr>
          <p:spPr bwMode="gray">
            <a:xfrm flipH="1" flipV="1">
              <a:off x="537063" y="5681375"/>
              <a:ext cx="110961" cy="28288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86" idx="36"/>
            </p:cNvCxnSpPr>
            <p:nvPr/>
          </p:nvCxnSpPr>
          <p:spPr bwMode="gray">
            <a:xfrm>
              <a:off x="977340" y="6243883"/>
              <a:ext cx="172745" cy="3616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85" idx="24"/>
            </p:cNvCxnSpPr>
            <p:nvPr/>
          </p:nvCxnSpPr>
          <p:spPr bwMode="gray">
            <a:xfrm flipH="1" flipV="1">
              <a:off x="1753146" y="5585697"/>
              <a:ext cx="24078" cy="953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4" idx="39"/>
              <a:endCxn id="89" idx="56"/>
            </p:cNvCxnSpPr>
            <p:nvPr/>
          </p:nvCxnSpPr>
          <p:spPr bwMode="gray">
            <a:xfrm flipH="1" flipV="1">
              <a:off x="1137618" y="5323334"/>
              <a:ext cx="552327" cy="40979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8" idx="25"/>
            </p:cNvCxnSpPr>
            <p:nvPr/>
          </p:nvCxnSpPr>
          <p:spPr bwMode="gray">
            <a:xfrm flipH="1" flipV="1">
              <a:off x="550070" y="5680412"/>
              <a:ext cx="567366" cy="55522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84" idx="31"/>
            </p:cNvCxnSpPr>
            <p:nvPr/>
          </p:nvCxnSpPr>
          <p:spPr bwMode="gray">
            <a:xfrm flipV="1">
              <a:off x="954953" y="5973833"/>
              <a:ext cx="753593" cy="16868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1"/>
              <a:endCxn id="89" idx="26"/>
            </p:cNvCxnSpPr>
            <p:nvPr/>
          </p:nvCxnSpPr>
          <p:spPr bwMode="gray">
            <a:xfrm flipH="1" flipV="1">
              <a:off x="986603" y="5334816"/>
              <a:ext cx="41892" cy="2076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59"/>
              <a:endCxn id="83" idx="39"/>
            </p:cNvCxnSpPr>
            <p:nvPr/>
          </p:nvCxnSpPr>
          <p:spPr bwMode="gray">
            <a:xfrm>
              <a:off x="734713" y="5569316"/>
              <a:ext cx="146921" cy="1770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2" descr="C:\Users\jheuser\Documents\jim\presentations\DaveMeyer_Feb2015\gear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549975" y="5268817"/>
              <a:ext cx="293100" cy="29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3" descr="C:\Users\jheuser\Documents\jim\presentations\DaveMeyer_Feb2015\m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99530" y="5634343"/>
              <a:ext cx="317866" cy="240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C:\Users\jheuser\Documents\jim\presentations\DaveMeyer_Feb2015\peop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90590" y="6227095"/>
              <a:ext cx="221743" cy="234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5" descr="C:\Users\jheuser\Documents\jim\presentations\DaveMeyer_Feb2015\plac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80080" y="5384992"/>
              <a:ext cx="187189" cy="25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C:\Users\jheuser\Documents\jim\presentations\DaveMeyer_Feb2015\speec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790882" y="5774869"/>
              <a:ext cx="315352" cy="268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7" descr="C:\Users\jheuser\Documents\jim\presentations\DaveMeyer_Feb2015\stor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98898" y="5994698"/>
              <a:ext cx="276146" cy="276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C:\Users\jheuser\Documents\jim\presentations\DaveMeyer_Feb2015\blog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90457" y="5100105"/>
              <a:ext cx="227625" cy="210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Freeform 34"/>
            <p:cNvSpPr>
              <a:spLocks noChangeArrowheads="1"/>
            </p:cNvSpPr>
            <p:nvPr/>
          </p:nvSpPr>
          <p:spPr bwMode="gray">
            <a:xfrm>
              <a:off x="816099" y="5524518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Freeform 34"/>
            <p:cNvSpPr>
              <a:spLocks noChangeArrowheads="1"/>
            </p:cNvSpPr>
            <p:nvPr/>
          </p:nvSpPr>
          <p:spPr bwMode="gray">
            <a:xfrm>
              <a:off x="1624410" y="5670624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" name="Freeform 34"/>
            <p:cNvSpPr>
              <a:spLocks noChangeArrowheads="1"/>
            </p:cNvSpPr>
            <p:nvPr/>
          </p:nvSpPr>
          <p:spPr bwMode="gray">
            <a:xfrm>
              <a:off x="1435399" y="5232660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6" name="Freeform 34"/>
            <p:cNvSpPr>
              <a:spLocks noChangeArrowheads="1"/>
            </p:cNvSpPr>
            <p:nvPr/>
          </p:nvSpPr>
          <p:spPr bwMode="gray">
            <a:xfrm>
              <a:off x="1135474" y="6172806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7" name="Freeform 34"/>
            <p:cNvSpPr>
              <a:spLocks noChangeArrowheads="1"/>
            </p:cNvSpPr>
            <p:nvPr/>
          </p:nvSpPr>
          <p:spPr bwMode="gray">
            <a:xfrm>
              <a:off x="279397" y="5899369"/>
              <a:ext cx="709999" cy="486301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8" name="Freeform 34"/>
            <p:cNvSpPr>
              <a:spLocks noChangeArrowheads="1"/>
            </p:cNvSpPr>
            <p:nvPr/>
          </p:nvSpPr>
          <p:spPr bwMode="gray">
            <a:xfrm>
              <a:off x="219318" y="5328339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" name="Freeform 34"/>
            <p:cNvSpPr>
              <a:spLocks noChangeArrowheads="1"/>
            </p:cNvSpPr>
            <p:nvPr/>
          </p:nvSpPr>
          <p:spPr bwMode="gray">
            <a:xfrm>
              <a:off x="773899" y="5055910"/>
              <a:ext cx="429814" cy="29439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412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Back propagation Cartoon</a:t>
            </a:r>
            <a:endParaRPr lang="en-US" dirty="0"/>
          </a:p>
        </p:txBody>
      </p:sp>
      <p:pic>
        <p:nvPicPr>
          <p:cNvPr id="4" name="Picture 3" descr="cartoon_backpr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69" y="1710324"/>
            <a:ext cx="7030063" cy="375673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76250" y="5001891"/>
            <a:ext cx="8191500" cy="1856109"/>
            <a:chOff x="476250" y="5001891"/>
            <a:chExt cx="8191500" cy="1856109"/>
          </a:xfrm>
        </p:grpSpPr>
        <p:pic>
          <p:nvPicPr>
            <p:cNvPr id="6" name="Picture 5" descr="cross_entrop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5429250"/>
              <a:ext cx="8191500" cy="1428750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4656267" y="5001891"/>
              <a:ext cx="1050404" cy="76831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hin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pic>
        <p:nvPicPr>
          <p:cNvPr id="3" name="Picture 2" descr="yoshua_bengi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524001"/>
            <a:ext cx="1657891" cy="1952000"/>
          </a:xfrm>
          <a:prstGeom prst="rect">
            <a:avLst/>
          </a:prstGeom>
        </p:spPr>
      </p:pic>
      <p:pic>
        <p:nvPicPr>
          <p:cNvPr id="8" name="Picture 7" descr="yann_lecu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94" y="3476001"/>
            <a:ext cx="1644096" cy="1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752427">
            <a:off x="33262" y="3448154"/>
            <a:ext cx="8910011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>
                <a:hlinkClick r:id="rId7"/>
              </a:rPr>
              <a:t>http://chronicle.com/article/The-Believers/190147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9259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Formally</a:t>
            </a:r>
            <a:br>
              <a:rPr lang="en-US" dirty="0" smtClean="0"/>
            </a:br>
            <a:r>
              <a:rPr lang="en-US" dirty="0" smtClean="0"/>
              <a:t>Empirical Risk Minimization</a:t>
            </a:r>
            <a:endParaRPr lang="en-US" dirty="0"/>
          </a:p>
        </p:txBody>
      </p:sp>
      <p:pic>
        <p:nvPicPr>
          <p:cNvPr id="4" name="Picture 3" descr="empirical_risk_minimization_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618"/>
            <a:ext cx="9144000" cy="5129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1709" y="4204232"/>
            <a:ext cx="468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(loss function also called “cost function” denoted </a:t>
            </a:r>
            <a:r>
              <a:rPr lang="en-US" sz="1600" i="1" dirty="0" smtClean="0">
                <a:solidFill>
                  <a:srgbClr val="FF0000"/>
                </a:solidFill>
              </a:rPr>
              <a:t>J</a:t>
            </a:r>
            <a:r>
              <a:rPr lang="en-US" sz="1600" dirty="0" smtClean="0">
                <a:solidFill>
                  <a:srgbClr val="FF0000"/>
                </a:solidFill>
              </a:rPr>
              <a:t>(θ))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6335"/>
            <a:ext cx="788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Any interesting cost function is complicated and non-convex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231" y="5127330"/>
            <a:ext cx="4374069" cy="501757"/>
          </a:xfrm>
          <a:prstGeom prst="rect">
            <a:avLst/>
          </a:prstGeom>
          <a:solidFill>
            <a:srgbClr val="008000">
              <a:alpha val="3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5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20" y="274638"/>
            <a:ext cx="842028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Solving the Risk (Cost) Minimization Problem</a:t>
            </a:r>
            <a:br>
              <a:rPr lang="en-US" sz="3200" dirty="0" smtClean="0"/>
            </a:br>
            <a:r>
              <a:rPr lang="en-US" sz="3200" i="1" dirty="0" smtClean="0"/>
              <a:t>Gradient Descent – Basic Idea</a:t>
            </a:r>
            <a:endParaRPr lang="en-US" sz="3200" i="1" dirty="0"/>
          </a:p>
        </p:txBody>
      </p:sp>
      <p:pic>
        <p:nvPicPr>
          <p:cNvPr id="4" name="Picture 3" descr="gradient_descent_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6" y="2034533"/>
            <a:ext cx="8390689" cy="48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751"/>
            <a:ext cx="8229600" cy="8203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Gradient Descent Intuition 1</a:t>
            </a:r>
            <a:br>
              <a:rPr lang="en-US" dirty="0" smtClean="0"/>
            </a:br>
            <a:r>
              <a:rPr lang="en-US" dirty="0" smtClean="0"/>
              <a:t>Convex Cost Function</a:t>
            </a:r>
            <a:endParaRPr lang="en-US" dirty="0"/>
          </a:p>
        </p:txBody>
      </p:sp>
      <p:pic>
        <p:nvPicPr>
          <p:cNvPr id="4" name="Picture 3" descr="convex_cost_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38" y="1496703"/>
            <a:ext cx="7315524" cy="3291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969" y="4788555"/>
            <a:ext cx="79066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One of the many nice properties of</a:t>
            </a:r>
          </a:p>
          <a:p>
            <a:r>
              <a:rPr lang="en-US" sz="4000" b="1" dirty="0">
                <a:solidFill>
                  <a:srgbClr val="FF0000"/>
                </a:solidFill>
              </a:rPr>
              <a:t>c</a:t>
            </a:r>
            <a:r>
              <a:rPr lang="en-US" sz="4000" b="1" dirty="0" smtClean="0">
                <a:solidFill>
                  <a:srgbClr val="FF0000"/>
                </a:solidFill>
              </a:rPr>
              <a:t>onvexity is that any local minimum</a:t>
            </a:r>
          </a:p>
          <a:p>
            <a:r>
              <a:rPr lang="en-US" sz="4000" b="1" dirty="0">
                <a:solidFill>
                  <a:srgbClr val="FF0000"/>
                </a:solidFill>
              </a:rPr>
              <a:t>i</a:t>
            </a:r>
            <a:r>
              <a:rPr lang="en-US" sz="4000" b="1" dirty="0" smtClean="0">
                <a:solidFill>
                  <a:srgbClr val="FF0000"/>
                </a:solidFill>
              </a:rPr>
              <a:t>s also a global minimum 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1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9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Gradient Decent Intuition 2</a:t>
            </a:r>
            <a:endParaRPr lang="en-US" dirty="0"/>
          </a:p>
        </p:txBody>
      </p:sp>
      <p:pic>
        <p:nvPicPr>
          <p:cNvPr id="4" name="Picture 3" descr="nonconv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1040197"/>
            <a:ext cx="7567705" cy="525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275" y="6292279"/>
            <a:ext cx="829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Unfortunately, any interesting cost function is likely non-convex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4412331"/>
            <a:ext cx="3475042" cy="1774049"/>
            <a:chOff x="0" y="4412331"/>
            <a:chExt cx="3475042" cy="1774049"/>
          </a:xfrm>
        </p:grpSpPr>
        <p:sp>
          <p:nvSpPr>
            <p:cNvPr id="3" name="TextBox 2"/>
            <p:cNvSpPr txBox="1"/>
            <p:nvPr/>
          </p:nvSpPr>
          <p:spPr>
            <a:xfrm>
              <a:off x="0" y="5540049"/>
              <a:ext cx="34750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Can get stuck here if unlucky/start 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at the wrong place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3" idx="0"/>
            </p:cNvCxnSpPr>
            <p:nvPr/>
          </p:nvCxnSpPr>
          <p:spPr>
            <a:xfrm flipV="1">
              <a:off x="1737521" y="4412331"/>
              <a:ext cx="1262127" cy="11277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6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Solving the Optimization Problem</a:t>
            </a:r>
            <a:br>
              <a:rPr lang="en-US" dirty="0" smtClean="0"/>
            </a:br>
            <a:r>
              <a:rPr lang="en-US" sz="4000" i="1" dirty="0" smtClean="0"/>
              <a:t>Gradient Descent </a:t>
            </a:r>
            <a:r>
              <a:rPr lang="en-US" sz="4000" dirty="0" smtClean="0"/>
              <a:t>for Linear Regression</a:t>
            </a:r>
            <a:endParaRPr lang="en-US" dirty="0"/>
          </a:p>
        </p:txBody>
      </p:sp>
      <p:pic>
        <p:nvPicPr>
          <p:cNvPr id="6" name="Picture 5" descr="linear_regression_plus_gradient_desc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26667"/>
            <a:ext cx="8026400" cy="4076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8940" y="3543659"/>
            <a:ext cx="282198" cy="627197"/>
          </a:xfrm>
          <a:prstGeom prst="rect">
            <a:avLst/>
          </a:prstGeom>
          <a:solidFill>
            <a:srgbClr val="008000">
              <a:alpha val="17000"/>
            </a:srgbClr>
          </a:solidFill>
          <a:ln>
            <a:solidFill>
              <a:schemeClr val="accent1">
                <a:shade val="95000"/>
                <a:satMod val="105000"/>
                <a:alpha val="3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8063" y="3543659"/>
            <a:ext cx="1513808" cy="627197"/>
          </a:xfrm>
          <a:prstGeom prst="rect">
            <a:avLst/>
          </a:prstGeom>
          <a:solidFill>
            <a:srgbClr val="3366FF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74494" y="4009657"/>
            <a:ext cx="4012306" cy="627197"/>
          </a:xfrm>
          <a:prstGeom prst="rect">
            <a:avLst/>
          </a:prstGeom>
          <a:solidFill>
            <a:srgbClr val="3366FF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5905" y="5552875"/>
            <a:ext cx="843219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The big breakthrough came from the Hinton lab at </a:t>
            </a:r>
            <a:r>
              <a:rPr lang="en-US" dirty="0" err="1" smtClean="0"/>
              <a:t>UToronto</a:t>
            </a:r>
            <a:r>
              <a:rPr lang="en-US" dirty="0" smtClean="0"/>
              <a:t> in the mid 80’s where</a:t>
            </a:r>
          </a:p>
          <a:p>
            <a:r>
              <a:rPr lang="en-US" dirty="0" smtClean="0"/>
              <a:t>the </a:t>
            </a:r>
            <a:r>
              <a:rPr lang="en-US" dirty="0"/>
              <a:t> </a:t>
            </a:r>
            <a:r>
              <a:rPr lang="en-US" dirty="0" smtClean="0"/>
              <a:t>back propagation</a:t>
            </a:r>
            <a:r>
              <a:rPr lang="en-US" dirty="0"/>
              <a:t> </a:t>
            </a:r>
            <a:r>
              <a:rPr lang="en-US" dirty="0" smtClean="0"/>
              <a:t>algorithm was discovered (or perhaps re-discovered). “</a:t>
            </a:r>
            <a:r>
              <a:rPr lang="en-US" dirty="0" err="1" smtClean="0"/>
              <a:t>Backprop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is a simple way of computing the gradient of the loss function with respect to the model </a:t>
            </a:r>
          </a:p>
          <a:p>
            <a:r>
              <a:rPr lang="en-US" dirty="0" smtClean="0"/>
              <a:t>parameters 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4" y="274638"/>
            <a:ext cx="8740588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Summary: Supervised Learning Process</a:t>
            </a:r>
            <a:endParaRPr lang="en-US" dirty="0"/>
          </a:p>
        </p:txBody>
      </p:sp>
      <p:pic>
        <p:nvPicPr>
          <p:cNvPr id="4" name="Picture 3" descr="supervised_classification_perki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4" y="1955683"/>
            <a:ext cx="8286372" cy="42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89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this Real </a:t>
            </a:r>
            <a:br>
              <a:rPr lang="en-US" dirty="0" smtClean="0"/>
            </a:br>
            <a:r>
              <a:rPr lang="en-US" sz="3600" dirty="0" smtClean="0"/>
              <a:t>(what do we have to do?)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6280"/>
            <a:ext cx="8229600" cy="5089525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Choose the labels of interest</a:t>
            </a:r>
          </a:p>
          <a:p>
            <a:pPr lvl="1"/>
            <a:r>
              <a:rPr lang="en-US" dirty="0" smtClean="0"/>
              <a:t>What are the classes of interest, what might we want to classify/compute/predict?</a:t>
            </a:r>
          </a:p>
          <a:p>
            <a:endParaRPr lang="en-US" dirty="0"/>
          </a:p>
          <a:p>
            <a:r>
              <a:rPr lang="en-US" dirty="0" smtClean="0"/>
              <a:t>Get the data sets (this is always the “trick”)</a:t>
            </a:r>
          </a:p>
          <a:p>
            <a:pPr lvl="1"/>
            <a:r>
              <a:rPr lang="en-US" dirty="0" smtClean="0"/>
              <a:t>Labeling?</a:t>
            </a:r>
          </a:p>
          <a:p>
            <a:pPr lvl="1"/>
            <a:r>
              <a:rPr lang="en-US" dirty="0" smtClean="0"/>
              <a:t>Split into training, test, cross-validation</a:t>
            </a:r>
          </a:p>
          <a:p>
            <a:pPr lvl="2"/>
            <a:r>
              <a:rPr lang="en-US" dirty="0" smtClean="0"/>
              <a:t>Avoid generalization error (bias, variance)</a:t>
            </a:r>
          </a:p>
          <a:p>
            <a:pPr lvl="1"/>
            <a:r>
              <a:rPr lang="en-US" dirty="0" smtClean="0"/>
              <a:t>Avoid data leakage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Choose a model </a:t>
            </a:r>
          </a:p>
          <a:p>
            <a:pPr lvl="1"/>
            <a:r>
              <a:rPr lang="en-US" dirty="0" smtClean="0"/>
              <a:t>I would try supervised DNN</a:t>
            </a:r>
          </a:p>
          <a:p>
            <a:pPr lvl="2"/>
            <a:r>
              <a:rPr lang="en-US" dirty="0" smtClean="0"/>
              <a:t>Extremely powerful model</a:t>
            </a:r>
          </a:p>
          <a:p>
            <a:pPr lvl="2"/>
            <a:r>
              <a:rPr lang="en-US" dirty="0" smtClean="0"/>
              <a:t>We want to find “non-obvious” features, which likely live in high-dimensional space</a:t>
            </a:r>
          </a:p>
          <a:p>
            <a:pPr lvl="2"/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Write </a:t>
            </a:r>
            <a:r>
              <a:rPr lang="en-US" dirty="0" smtClean="0">
                <a:solidFill>
                  <a:srgbClr val="FF0000"/>
                </a:solidFill>
              </a:rPr>
              <a:t>code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Then write more code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Test on (previously) unseen examples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Iterate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2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95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Issues/Challenges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717"/>
            <a:ext cx="8229600" cy="5346283"/>
          </a:xfrm>
        </p:spPr>
        <p:txBody>
          <a:bodyPr>
            <a:normAutofit fontScale="47500" lnSpcReduction="20000"/>
          </a:bodyPr>
          <a:lstStyle/>
          <a:p>
            <a:r>
              <a:rPr lang="en-US" sz="4100" dirty="0" smtClean="0"/>
              <a:t>Is there a unique model that we can  use?</a:t>
            </a:r>
          </a:p>
          <a:p>
            <a:pPr lvl="1"/>
            <a:r>
              <a:rPr lang="en-US" sz="3400" dirty="0" smtClean="0"/>
              <a:t>Unlikely </a:t>
            </a:r>
            <a:r>
              <a:rPr lang="en-US" sz="3400" dirty="0" smtClean="0">
                <a:sym typeface="Wingdings"/>
              </a:rPr>
              <a:t> online learning</a:t>
            </a:r>
          </a:p>
          <a:p>
            <a:pPr lvl="1"/>
            <a:r>
              <a:rPr lang="en-US" sz="3400" dirty="0" smtClean="0">
                <a:sym typeface="Wingdings"/>
              </a:rPr>
              <a:t>Ensemble learning, among others</a:t>
            </a:r>
            <a:endParaRPr lang="en-US" sz="3400" dirty="0" smtClean="0"/>
          </a:p>
          <a:p>
            <a:pPr lvl="1"/>
            <a:endParaRPr lang="en-US" sz="3700" dirty="0" smtClean="0"/>
          </a:p>
          <a:p>
            <a:r>
              <a:rPr lang="en-US" sz="4100" dirty="0" smtClean="0"/>
              <a:t>Network data is </a:t>
            </a:r>
            <a:r>
              <a:rPr lang="en-US" sz="4100" i="1" dirty="0" smtClean="0"/>
              <a:t>non-perceptual </a:t>
            </a:r>
            <a:r>
              <a:rPr lang="en-US" sz="4100" dirty="0" smtClean="0"/>
              <a:t>(we think)</a:t>
            </a:r>
          </a:p>
          <a:p>
            <a:pPr lvl="1"/>
            <a:r>
              <a:rPr lang="en-US" sz="2900" dirty="0" smtClean="0"/>
              <a:t>Does the Manifold Hypothesis hold for non-perceptual data sets?</a:t>
            </a:r>
          </a:p>
          <a:p>
            <a:pPr lvl="1"/>
            <a:r>
              <a:rPr lang="en-US" sz="2900" dirty="0" smtClean="0"/>
              <a:t>Seems to (Google PUE, etc)</a:t>
            </a:r>
          </a:p>
          <a:p>
            <a:endParaRPr lang="en-US" dirty="0" smtClean="0"/>
          </a:p>
          <a:p>
            <a:r>
              <a:rPr lang="en-US" sz="4100" dirty="0" smtClean="0"/>
              <a:t>Unlabeled vs. Labeled Data</a:t>
            </a:r>
          </a:p>
          <a:p>
            <a:pPr lvl="1"/>
            <a:r>
              <a:rPr lang="en-US" sz="2900" dirty="0" smtClean="0"/>
              <a:t>Most commercial successes in ML have come with deep supervised learning </a:t>
            </a:r>
            <a:r>
              <a:rPr lang="en-US" sz="2900" dirty="0" smtClean="0">
                <a:sym typeface="Wingdings"/>
              </a:rPr>
              <a:t> labeled data</a:t>
            </a:r>
          </a:p>
          <a:p>
            <a:pPr lvl="1"/>
            <a:r>
              <a:rPr lang="en-US" sz="2900" dirty="0" smtClean="0">
                <a:sym typeface="Wingdings"/>
              </a:rPr>
              <a:t>We don’t have ready access to large labeled data sets (always a problem)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r>
              <a:rPr lang="en-US" sz="4100" dirty="0" smtClean="0">
                <a:sym typeface="Wingdings"/>
              </a:rPr>
              <a:t>Time Series Data</a:t>
            </a:r>
          </a:p>
          <a:p>
            <a:pPr lvl="1"/>
            <a:r>
              <a:rPr lang="en-US" sz="2900" dirty="0" smtClean="0">
                <a:sym typeface="Wingdings"/>
              </a:rPr>
              <a:t>With the exception of Recurrent Neural Networks, most  ANNs do not explicitly model time (e.g., Deep Neural Networks)</a:t>
            </a:r>
          </a:p>
          <a:p>
            <a:pPr lvl="1"/>
            <a:r>
              <a:rPr lang="en-US" sz="2900" dirty="0" smtClean="0">
                <a:sym typeface="Wingdings"/>
              </a:rPr>
              <a:t>Flow data/sampling</a:t>
            </a:r>
          </a:p>
          <a:p>
            <a:pPr lvl="1"/>
            <a:endParaRPr lang="en-US" dirty="0" smtClean="0">
              <a:sym typeface="Wingdings"/>
            </a:endParaRPr>
          </a:p>
          <a:p>
            <a:r>
              <a:rPr lang="en-US" sz="4500" dirty="0" smtClean="0">
                <a:sym typeface="Wingdings"/>
              </a:rPr>
              <a:t>Training vs. {prediction,classification} Complexity</a:t>
            </a:r>
          </a:p>
          <a:p>
            <a:pPr lvl="1"/>
            <a:r>
              <a:rPr lang="en-US" sz="3400" dirty="0" smtClean="0">
                <a:sym typeface="Wingdings"/>
              </a:rPr>
              <a:t>Stochastic (online) vs. Batch vs. Mini-batch</a:t>
            </a:r>
          </a:p>
          <a:p>
            <a:pPr lvl="1"/>
            <a:r>
              <a:rPr lang="en-US" sz="3400" dirty="0" smtClean="0">
                <a:sym typeface="Wingdings"/>
              </a:rPr>
              <a:t>Where are the computational bottlenecks, and how do those interact with (quasi) real time requirements?</a:t>
            </a:r>
          </a:p>
        </p:txBody>
      </p:sp>
    </p:spTree>
    <p:extLst>
      <p:ext uri="{BB962C8B-B14F-4D97-AF65-F5344CB8AC3E}">
        <p14:creationId xmlns:p14="http://schemas.microsoft.com/office/powerpoint/2010/main" val="392498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67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6879"/>
            <a:ext cx="8229600" cy="5174320"/>
          </a:xfrm>
        </p:spPr>
        <p:txBody>
          <a:bodyPr>
            <a:normAutofit fontScale="92500" lnSpcReduction="10000"/>
          </a:bodyPr>
          <a:lstStyle/>
          <a:p>
            <a:r>
              <a:rPr lang="en-US" strike="sngStrike" dirty="0" smtClean="0"/>
              <a:t>Goals for this Session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trike="sngStrike" dirty="0" smtClean="0"/>
              <a:t>What is Machine Learning?</a:t>
            </a:r>
          </a:p>
          <a:p>
            <a:pPr lvl="1"/>
            <a:r>
              <a:rPr lang="en-US" strike="sngStrike" dirty="0" smtClean="0"/>
              <a:t>And how can it possibly work?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trike="sngStrike" dirty="0" smtClean="0"/>
              <a:t>Shallow Dive Into Deep Neural Net Technology</a:t>
            </a:r>
          </a:p>
          <a:p>
            <a:endParaRPr lang="en-US" dirty="0"/>
          </a:p>
          <a:p>
            <a:r>
              <a:rPr lang="en-US" dirty="0" smtClean="0"/>
              <a:t>Google PUE Use Case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7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67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6879"/>
            <a:ext cx="8229600" cy="5174320"/>
          </a:xfrm>
        </p:spPr>
        <p:txBody>
          <a:bodyPr>
            <a:normAutofit fontScale="92500" lnSpcReduction="10000"/>
          </a:bodyPr>
          <a:lstStyle/>
          <a:p>
            <a:r>
              <a:rPr lang="en-US" strike="sngStrike" dirty="0" smtClean="0"/>
              <a:t>Goals for this Session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 is Machine Learning?</a:t>
            </a:r>
          </a:p>
          <a:p>
            <a:pPr lvl="1"/>
            <a:r>
              <a:rPr lang="en-US" dirty="0" smtClean="0"/>
              <a:t>And how can it possibly work?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Shallow Dive Into Deep Neural Net Technology</a:t>
            </a:r>
          </a:p>
          <a:p>
            <a:endParaRPr lang="en-US" dirty="0"/>
          </a:p>
          <a:p>
            <a:r>
              <a:rPr lang="en-US" dirty="0" smtClean="0"/>
              <a:t>Google PUE Use Case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3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Google PUE Optimization </a:t>
            </a:r>
            <a:r>
              <a:rPr lang="en-US" dirty="0" smtClean="0"/>
              <a:t>Application</a:t>
            </a:r>
            <a:r>
              <a:rPr lang="en-US" sz="3100" baseline="30000" dirty="0" smtClean="0"/>
              <a:t>1</a:t>
            </a:r>
            <a:endParaRPr lang="en-US" sz="3100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58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Straightforward application of ANN/supervised learning</a:t>
            </a:r>
          </a:p>
          <a:p>
            <a:pPr lvl="1"/>
            <a:r>
              <a:rPr lang="en-US" sz="2300" dirty="0" smtClean="0"/>
              <a:t>Lots more happening at Google (and FB, Baidu, NFLX, MSFT,AMZN,…)</a:t>
            </a:r>
          </a:p>
          <a:p>
            <a:pPr lvl="2"/>
            <a:r>
              <a:rPr lang="en-US" sz="1900" dirty="0" smtClean="0">
                <a:hlinkClick r:id="rId2"/>
              </a:rPr>
              <a:t>http://research.google.com/pubs/ArtificialIntelligenceandMachineLearning.html</a:t>
            </a:r>
            <a:endParaRPr lang="en-US" sz="1900" dirty="0" smtClean="0"/>
          </a:p>
          <a:p>
            <a:pPr marL="457200" lvl="1" indent="0">
              <a:buNone/>
            </a:pPr>
            <a:endParaRPr lang="en-US" sz="2300" dirty="0" smtClean="0"/>
          </a:p>
          <a:p>
            <a:r>
              <a:rPr lang="en-US" dirty="0"/>
              <a:t>Use case:  </a:t>
            </a:r>
            <a:r>
              <a:rPr lang="en-US" dirty="0" smtClean="0"/>
              <a:t>Predicting </a:t>
            </a:r>
            <a:r>
              <a:rPr lang="en-US" i="1" dirty="0" smtClean="0"/>
              <a:t>Power Usage Effectiveness </a:t>
            </a:r>
            <a:r>
              <a:rPr lang="en-US" dirty="0" smtClean="0"/>
              <a:t>(PUE) </a:t>
            </a:r>
            <a:r>
              <a:rPr lang="en-US" dirty="0"/>
              <a:t> </a:t>
            </a:r>
            <a:endParaRPr lang="en-US" dirty="0" smtClean="0"/>
          </a:p>
          <a:p>
            <a:pPr lvl="1"/>
            <a:r>
              <a:rPr lang="en-US" sz="2300" dirty="0" smtClean="0"/>
              <a:t>Basically: They developed</a:t>
            </a:r>
            <a:r>
              <a:rPr lang="en-US" sz="2300" dirty="0"/>
              <a:t> a neural network framework that </a:t>
            </a:r>
            <a:r>
              <a:rPr lang="en-US" sz="2300" dirty="0" smtClean="0"/>
              <a:t>learns from</a:t>
            </a:r>
            <a:r>
              <a:rPr lang="en-US" sz="2300" dirty="0"/>
              <a:t> </a:t>
            </a:r>
            <a:r>
              <a:rPr lang="en-US" sz="2300" dirty="0" smtClean="0"/>
              <a:t>operational</a:t>
            </a:r>
            <a:r>
              <a:rPr lang="en-US" sz="2300" dirty="0"/>
              <a:t> data </a:t>
            </a:r>
            <a:r>
              <a:rPr lang="en-US" sz="2300" dirty="0" smtClean="0"/>
              <a:t>and</a:t>
            </a:r>
            <a:r>
              <a:rPr lang="en-US" sz="2300" dirty="0"/>
              <a:t> </a:t>
            </a:r>
            <a:r>
              <a:rPr lang="en-US" sz="2300" dirty="0" smtClean="0"/>
              <a:t>models</a:t>
            </a:r>
            <a:r>
              <a:rPr lang="en-US" sz="2300" dirty="0"/>
              <a:t> plant </a:t>
            </a:r>
            <a:r>
              <a:rPr lang="en-US" sz="2300" dirty="0" smtClean="0"/>
              <a:t>performance</a:t>
            </a:r>
          </a:p>
          <a:p>
            <a:pPr lvl="1"/>
            <a:r>
              <a:rPr lang="en-US" sz="2300" dirty="0" smtClean="0"/>
              <a:t>The model is able to predict</a:t>
            </a:r>
            <a:r>
              <a:rPr lang="en-US" sz="2300" dirty="0"/>
              <a:t> </a:t>
            </a:r>
            <a:r>
              <a:rPr lang="en-US" sz="2300" dirty="0" smtClean="0"/>
              <a:t>PUE</a:t>
            </a:r>
            <a:r>
              <a:rPr lang="en-US" sz="2300" baseline="30000" dirty="0" smtClean="0"/>
              <a:t>2</a:t>
            </a:r>
            <a:r>
              <a:rPr lang="en-US" sz="2300" dirty="0"/>
              <a:t> within a range of 0.004 </a:t>
            </a:r>
            <a:r>
              <a:rPr lang="en-US" sz="2300" dirty="0" smtClean="0"/>
              <a:t>+</a:t>
            </a:r>
            <a:r>
              <a:rPr lang="en-US" sz="2300" dirty="0"/>
              <a:t> </a:t>
            </a:r>
            <a:r>
              <a:rPr lang="en-US" sz="2300" dirty="0" smtClean="0"/>
              <a:t>0.005</a:t>
            </a:r>
            <a:r>
              <a:rPr lang="en-US" sz="2300" dirty="0"/>
              <a:t> </a:t>
            </a:r>
            <a:r>
              <a:rPr lang="en-US" sz="2300" dirty="0" smtClean="0"/>
              <a:t>,</a:t>
            </a:r>
            <a:r>
              <a:rPr lang="en-US" sz="2300" dirty="0"/>
              <a:t> or 0.4% error for a PUE of 1.1</a:t>
            </a:r>
            <a:r>
              <a:rPr lang="en-US" sz="2300" dirty="0" smtClean="0"/>
              <a:t>.</a:t>
            </a:r>
          </a:p>
          <a:p>
            <a:pPr lvl="1"/>
            <a:endParaRPr lang="en-US" sz="2300" dirty="0" smtClean="0"/>
          </a:p>
          <a:p>
            <a:pPr lvl="1"/>
            <a:endParaRPr lang="en-US" dirty="0" smtClean="0"/>
          </a:p>
          <a:p>
            <a:r>
              <a:rPr lang="en-US" i="1" dirty="0" smtClean="0"/>
              <a:t>“A </a:t>
            </a:r>
            <a:r>
              <a:rPr lang="en-US" i="1" dirty="0"/>
              <a:t>simplified version of what the models do: take a bunch of data, find the hidden interactions, then provide recommendations that optimize for energy efficiency</a:t>
            </a:r>
            <a:r>
              <a:rPr lang="en-US" i="1" dirty="0" smtClean="0"/>
              <a:t>.”</a:t>
            </a:r>
          </a:p>
          <a:p>
            <a:pPr lvl="1"/>
            <a:r>
              <a:rPr lang="en-US" sz="2300" i="1" dirty="0" smtClean="0">
                <a:hlinkClick r:id="rId3"/>
              </a:rPr>
              <a:t>http://googleblog.blogspot.com/2014/05/better-data-centers-through-machine.html</a:t>
            </a:r>
            <a:endParaRPr lang="en-US" sz="2300" i="1" dirty="0" smtClean="0"/>
          </a:p>
          <a:p>
            <a:pPr lvl="1"/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9433" y="633478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hlinkClick r:id="rId4"/>
              </a:rPr>
              <a:t>1 https://docs.google.com/a/google.com/viewer?url=www.google.com/about/datacenters/efficiency/internal/assets/machine-learning-applicationsfor-datacenter-optimization-finalv2.pdf</a:t>
            </a:r>
            <a:endParaRPr lang="en-US" sz="900" dirty="0" smtClean="0"/>
          </a:p>
          <a:p>
            <a:r>
              <a:rPr lang="en-US" sz="900" dirty="0" smtClean="0"/>
              <a:t>2  </a:t>
            </a:r>
            <a:r>
              <a:rPr lang="en-US" sz="900" dirty="0" smtClean="0">
                <a:hlinkClick r:id="rId5"/>
              </a:rPr>
              <a:t>http://en.wikipedia.org/wiki/Power_usage_effectiveness</a:t>
            </a:r>
            <a:endParaRPr lang="en-US" sz="900" dirty="0"/>
          </a:p>
        </p:txBody>
      </p:sp>
      <p:pic>
        <p:nvPicPr>
          <p:cNvPr id="5" name="Picture 4" descr="pu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37" y="4081284"/>
            <a:ext cx="2903820" cy="5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4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Use Case: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Number of features relatively small (n = 19)</a:t>
            </a:r>
          </a:p>
        </p:txBody>
      </p:sp>
      <p:pic>
        <p:nvPicPr>
          <p:cNvPr id="4" name="Picture 3" descr="google_example_featu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6" y="2355446"/>
            <a:ext cx="5156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3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Use Case: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1758"/>
            <a:ext cx="8229600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Randomly initialize the model parameters θ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Implement forward propagation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 the cost function </a:t>
            </a:r>
            <a:r>
              <a:rPr lang="en-US" i="1" dirty="0" smtClean="0"/>
              <a:t>J</a:t>
            </a:r>
            <a:r>
              <a:rPr lang="en-US" dirty="0" smtClean="0"/>
              <a:t>(θ)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 the back propagation </a:t>
            </a:r>
            <a:r>
              <a:rPr lang="en-US" dirty="0" smtClean="0"/>
              <a:t>algorithm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</a:t>
            </a:r>
            <a:r>
              <a:rPr lang="en-US" dirty="0"/>
              <a:t> steps </a:t>
            </a:r>
            <a:r>
              <a:rPr lang="en-US" dirty="0" smtClean="0"/>
              <a:t>2</a:t>
            </a:r>
            <a:r>
              <a:rPr lang="en-US" dirty="0"/>
              <a:t>-</a:t>
            </a:r>
            <a:r>
              <a:rPr lang="en-US" dirty="0" smtClean="0"/>
              <a:t>4</a:t>
            </a:r>
            <a:r>
              <a:rPr lang="en-US" dirty="0"/>
              <a:t> until convergence </a:t>
            </a:r>
            <a:endParaRPr lang="en-US" dirty="0" smtClean="0"/>
          </a:p>
          <a:p>
            <a:pPr marL="914400" lvl="1" indent="-514350"/>
            <a:r>
              <a:rPr lang="en-US" dirty="0" smtClean="0"/>
              <a:t>or for</a:t>
            </a:r>
            <a:r>
              <a:rPr lang="en-US" dirty="0"/>
              <a:t> the desired number of </a:t>
            </a:r>
            <a:r>
              <a:rPr lang="en-US" dirty="0" smtClean="0"/>
              <a:t>iterations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Very standard…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6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25"/>
            <a:ext cx="8229600" cy="1143000"/>
          </a:xfrm>
        </p:spPr>
        <p:txBody>
          <a:bodyPr/>
          <a:lstStyle/>
          <a:p>
            <a:r>
              <a:rPr lang="en-US" dirty="0" smtClean="0"/>
              <a:t>Google Use Case: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7285"/>
            <a:ext cx="8229600" cy="4967264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 smtClean="0"/>
              <a:t>Neural Network</a:t>
            </a:r>
          </a:p>
          <a:p>
            <a:pPr lvl="1"/>
            <a:r>
              <a:rPr lang="en-US" sz="3400" dirty="0" smtClean="0"/>
              <a:t>5</a:t>
            </a:r>
            <a:r>
              <a:rPr lang="en-US" sz="3400" dirty="0"/>
              <a:t> hidden </a:t>
            </a:r>
            <a:r>
              <a:rPr lang="en-US" sz="3400" dirty="0" smtClean="0"/>
              <a:t>layers</a:t>
            </a:r>
            <a:endParaRPr lang="en-US" sz="3400" dirty="0"/>
          </a:p>
          <a:p>
            <a:pPr lvl="1"/>
            <a:r>
              <a:rPr lang="en-US" sz="3400" dirty="0" smtClean="0"/>
              <a:t>50</a:t>
            </a:r>
            <a:r>
              <a:rPr lang="en-US" sz="3400" dirty="0"/>
              <a:t> nodes per hidden layer </a:t>
            </a:r>
            <a:endParaRPr lang="en-US" sz="3400" dirty="0" smtClean="0"/>
          </a:p>
          <a:p>
            <a:pPr lvl="1"/>
            <a:r>
              <a:rPr lang="en-US" sz="3400" dirty="0"/>
              <a:t> 0.001 as the </a:t>
            </a:r>
            <a:r>
              <a:rPr lang="en-US" sz="3400" dirty="0" smtClean="0"/>
              <a:t>regularization parameter (λ)</a:t>
            </a:r>
            <a:endParaRPr lang="en-US" sz="3400" dirty="0"/>
          </a:p>
          <a:p>
            <a:endParaRPr lang="en-US" sz="3400" dirty="0"/>
          </a:p>
          <a:p>
            <a:r>
              <a:rPr lang="en-US" sz="3400" dirty="0" smtClean="0"/>
              <a:t>Training Dataset</a:t>
            </a:r>
          </a:p>
          <a:p>
            <a:pPr lvl="1"/>
            <a:r>
              <a:rPr lang="en-US" sz="3400" dirty="0" smtClean="0"/>
              <a:t>19 normalized input parameters (features) per normalized output variable (the DC PUE)</a:t>
            </a:r>
          </a:p>
          <a:p>
            <a:pPr lvl="2"/>
            <a:r>
              <a:rPr lang="en-US" sz="2600" dirty="0" smtClean="0"/>
              <a:t>Data normalized into the range [-1,-1]</a:t>
            </a:r>
          </a:p>
          <a:p>
            <a:pPr lvl="2"/>
            <a:endParaRPr lang="en-US" sz="2600" dirty="0" smtClean="0"/>
          </a:p>
          <a:p>
            <a:pPr marL="914400" lvl="2" indent="0">
              <a:buNone/>
            </a:pPr>
            <a:endParaRPr lang="en-US" sz="2600" dirty="0" smtClean="0"/>
          </a:p>
          <a:p>
            <a:pPr lvl="2"/>
            <a:endParaRPr lang="en-US" sz="2600" dirty="0" smtClean="0"/>
          </a:p>
          <a:p>
            <a:pPr lvl="1"/>
            <a:r>
              <a:rPr lang="en-US" sz="3400" dirty="0"/>
              <a:t> 184,435 time samples at 5 minute </a:t>
            </a:r>
            <a:r>
              <a:rPr lang="en-US" sz="3400" dirty="0" smtClean="0"/>
              <a:t>resolution</a:t>
            </a:r>
          </a:p>
          <a:p>
            <a:pPr lvl="2"/>
            <a:r>
              <a:rPr lang="en-US" sz="2600" i="1" dirty="0" smtClean="0"/>
              <a:t>O</a:t>
            </a:r>
            <a:r>
              <a:rPr lang="en-US" sz="2600" dirty="0" smtClean="0"/>
              <a:t>(2) years of data</a:t>
            </a:r>
          </a:p>
          <a:p>
            <a:pPr lvl="1"/>
            <a:r>
              <a:rPr lang="en-US" sz="3400" dirty="0" smtClean="0"/>
              <a:t>70% for training, 30% for cross validation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feature_sca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7" y="4436082"/>
            <a:ext cx="2107934" cy="53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8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Google Use Case: PUE Predictive Accuracy</a:t>
            </a:r>
            <a:endParaRPr lang="en-US" sz="3600" dirty="0"/>
          </a:p>
        </p:txBody>
      </p:sp>
      <p:pic>
        <p:nvPicPr>
          <p:cNvPr id="4" name="Picture 3" descr="google_predcitive_accurac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3969"/>
            <a:ext cx="7698999" cy="4570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9445" y="1363905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</a:t>
            </a:r>
            <a:r>
              <a:rPr lang="en-US" dirty="0" smtClean="0"/>
              <a:t>ean </a:t>
            </a:r>
            <a:r>
              <a:rPr lang="en-US" dirty="0"/>
              <a:t>absolute </a:t>
            </a:r>
            <a:r>
              <a:rPr lang="en-US" dirty="0" smtClean="0"/>
              <a:t>error: 0.004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Standard deviation</a:t>
            </a:r>
            <a:r>
              <a:rPr lang="en-US" smtClean="0"/>
              <a:t>: </a:t>
            </a:r>
            <a:r>
              <a:rPr lang="en-US"/>
              <a:t> </a:t>
            </a:r>
            <a:r>
              <a:rPr lang="en-US" smtClean="0"/>
              <a:t>  0.005</a:t>
            </a: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048196" y="1417638"/>
            <a:ext cx="7945168" cy="2089466"/>
            <a:chOff x="1048196" y="1417638"/>
            <a:chExt cx="7945168" cy="2089466"/>
          </a:xfrm>
        </p:grpSpPr>
        <p:sp>
          <p:nvSpPr>
            <p:cNvPr id="6" name="TextBox 5"/>
            <p:cNvSpPr txBox="1"/>
            <p:nvPr/>
          </p:nvSpPr>
          <p:spPr>
            <a:xfrm>
              <a:off x="5573888" y="1417638"/>
              <a:ext cx="3419476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Increased error for PUE &gt; 1.14 due 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to lack of training data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1048196" y="2063969"/>
              <a:ext cx="6228705" cy="1443135"/>
            </a:xfrm>
            <a:prstGeom prst="straightConnector1">
              <a:avLst/>
            </a:prstGeom>
            <a:ln w="3175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98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Google Use Case: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0580"/>
            <a:ext cx="8229600" cy="4525963"/>
          </a:xfrm>
        </p:spPr>
        <p:txBody>
          <a:bodyPr/>
          <a:lstStyle/>
          <a:p>
            <a:r>
              <a:rPr lang="en-US" dirty="0" smtClean="0"/>
              <a:t>After the model is trained, one can look at effect of individual parameters by varying one while holding the others constant</a:t>
            </a:r>
          </a:p>
          <a:p>
            <a:endParaRPr lang="en-US" dirty="0"/>
          </a:p>
        </p:txBody>
      </p:sp>
      <p:pic>
        <p:nvPicPr>
          <p:cNvPr id="4" name="Picture 3" descr="google_sensitivity_analysi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68" y="3593562"/>
            <a:ext cx="8257065" cy="25872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7721" y="2995375"/>
            <a:ext cx="435169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The relationship between PUE and the number of chillers 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running </a:t>
            </a:r>
            <a:r>
              <a:rPr lang="en-US" sz="1400" dirty="0">
                <a:solidFill>
                  <a:srgbClr val="FF0000"/>
                </a:solidFill>
              </a:rPr>
              <a:t>is nonlinear because chiller efficiency decreases </a:t>
            </a:r>
            <a:endParaRPr lang="en-US" sz="1400" dirty="0" smtClean="0">
              <a:solidFill>
                <a:srgbClr val="FF0000"/>
              </a:solidFill>
            </a:endParaRPr>
          </a:p>
          <a:p>
            <a:r>
              <a:rPr lang="en-US" sz="1400" dirty="0" smtClean="0">
                <a:solidFill>
                  <a:srgbClr val="FF0000"/>
                </a:solidFill>
              </a:rPr>
              <a:t>exponentially </a:t>
            </a:r>
            <a:r>
              <a:rPr lang="en-US" sz="1400" dirty="0">
                <a:solidFill>
                  <a:srgbClr val="FF0000"/>
                </a:solidFill>
              </a:rPr>
              <a:t>with reduced load. </a:t>
            </a:r>
          </a:p>
        </p:txBody>
      </p:sp>
    </p:spTree>
    <p:extLst>
      <p:ext uri="{BB962C8B-B14F-4D97-AF65-F5344CB8AC3E}">
        <p14:creationId xmlns:p14="http://schemas.microsoft.com/office/powerpoint/2010/main" val="127543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338"/>
            <a:ext cx="8229600" cy="1471370"/>
          </a:xfrm>
        </p:spPr>
        <p:txBody>
          <a:bodyPr>
            <a:normAutofit/>
          </a:bodyPr>
          <a:lstStyle/>
          <a:p>
            <a:r>
              <a:rPr lang="en-US" dirty="0" smtClean="0"/>
              <a:t>Google: Outside </a:t>
            </a:r>
            <a:r>
              <a:rPr lang="en-US" dirty="0"/>
              <a:t>air enthalpy </a:t>
            </a:r>
            <a:r>
              <a:rPr lang="en-US" dirty="0" smtClean="0"/>
              <a:t>has largest impact on PUE</a:t>
            </a:r>
            <a:endParaRPr lang="en-US" dirty="0"/>
          </a:p>
        </p:txBody>
      </p:sp>
      <p:pic>
        <p:nvPicPr>
          <p:cNvPr id="4" name="Picture 3" descr="google_outside_air_enthal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88" y="1773708"/>
            <a:ext cx="6252528" cy="3641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0954" y="5407377"/>
            <a:ext cx="526478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Relationship </a:t>
            </a:r>
            <a:r>
              <a:rPr lang="en-US" sz="1200" dirty="0">
                <a:solidFill>
                  <a:srgbClr val="FF0000"/>
                </a:solidFill>
              </a:rPr>
              <a:t>between PUE and outside air enthalpy, or total energy </a:t>
            </a:r>
            <a:r>
              <a:rPr lang="en-US" sz="1200" dirty="0" smtClean="0">
                <a:solidFill>
                  <a:srgbClr val="FF0000"/>
                </a:solidFill>
              </a:rPr>
              <a:t>content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of </a:t>
            </a:r>
            <a:r>
              <a:rPr lang="en-US" sz="1200" dirty="0">
                <a:solidFill>
                  <a:srgbClr val="FF0000"/>
                </a:solidFill>
              </a:rPr>
              <a:t>the ambient air. As the air enthalpy increases, the number of cooling towers, </a:t>
            </a:r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supplemental </a:t>
            </a:r>
            <a:r>
              <a:rPr lang="en-US" sz="1200" dirty="0">
                <a:solidFill>
                  <a:srgbClr val="FF0000"/>
                </a:solidFill>
              </a:rPr>
              <a:t>chillers, and associated loading rises as well, producing a </a:t>
            </a:r>
            <a:r>
              <a:rPr lang="en-US" sz="1200" dirty="0" smtClean="0">
                <a:solidFill>
                  <a:srgbClr val="FF0000"/>
                </a:solidFill>
              </a:rPr>
              <a:t>nonlinear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effect </a:t>
            </a:r>
            <a:r>
              <a:rPr lang="en-US" sz="1200" dirty="0">
                <a:solidFill>
                  <a:srgbClr val="FF0000"/>
                </a:solidFill>
              </a:rPr>
              <a:t>on the DC overhead. Note that enthalpy is a more comprehensive </a:t>
            </a:r>
            <a:r>
              <a:rPr lang="en-US" sz="1200" dirty="0" smtClean="0">
                <a:solidFill>
                  <a:srgbClr val="FF0000"/>
                </a:solidFill>
              </a:rPr>
              <a:t>measure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of outdoor </a:t>
            </a:r>
            <a:r>
              <a:rPr lang="en-US" sz="1200" dirty="0">
                <a:solidFill>
                  <a:srgbClr val="FF0000"/>
                </a:solidFill>
              </a:rPr>
              <a:t>weather conditions than the wet bulb temperature alone since it </a:t>
            </a:r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i</a:t>
            </a:r>
            <a:r>
              <a:rPr lang="en-US" sz="1200" dirty="0" smtClean="0">
                <a:solidFill>
                  <a:srgbClr val="FF0000"/>
                </a:solidFill>
              </a:rPr>
              <a:t>ncludes the </a:t>
            </a:r>
            <a:r>
              <a:rPr lang="en-US" sz="1200" dirty="0">
                <a:solidFill>
                  <a:srgbClr val="FF0000"/>
                </a:solidFill>
              </a:rPr>
              <a:t>moisture content and specific heat of ambient air. </a:t>
            </a:r>
          </a:p>
        </p:txBody>
      </p:sp>
    </p:spTree>
    <p:extLst>
      <p:ext uri="{BB962C8B-B14F-4D97-AF65-F5344CB8AC3E}">
        <p14:creationId xmlns:p14="http://schemas.microsoft.com/office/powerpoint/2010/main" val="164384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67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6879"/>
            <a:ext cx="8229600" cy="5174320"/>
          </a:xfrm>
        </p:spPr>
        <p:txBody>
          <a:bodyPr>
            <a:normAutofit fontScale="92500" lnSpcReduction="10000"/>
          </a:bodyPr>
          <a:lstStyle/>
          <a:p>
            <a:r>
              <a:rPr lang="en-US" strike="sngStrike" dirty="0" smtClean="0"/>
              <a:t>Goals for this Session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trike="sngStrike" dirty="0" smtClean="0"/>
              <a:t>What is Machine Learning?</a:t>
            </a:r>
          </a:p>
          <a:p>
            <a:pPr lvl="1"/>
            <a:r>
              <a:rPr lang="en-US" strike="sngStrike" dirty="0" smtClean="0"/>
              <a:t>And how can it possibly work?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trike="sngStrike" dirty="0" smtClean="0"/>
              <a:t>Shallow Dive Into Deep Neural Net Technology</a:t>
            </a:r>
          </a:p>
          <a:p>
            <a:endParaRPr lang="en-US" dirty="0"/>
          </a:p>
          <a:p>
            <a:r>
              <a:rPr lang="en-US" strike="sngStrike" dirty="0" smtClean="0"/>
              <a:t>Google PUE Use Case</a:t>
            </a:r>
          </a:p>
          <a:p>
            <a:endParaRPr lang="en-US" dirty="0"/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6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84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700" b="1" dirty="0" smtClean="0"/>
              <a:t>Q &amp; A</a:t>
            </a:r>
            <a:br>
              <a:rPr lang="en-US" sz="6700" b="1" dirty="0" smtClean="0"/>
            </a:br>
            <a:endParaRPr lang="en-US" sz="3100" dirty="0"/>
          </a:p>
        </p:txBody>
      </p:sp>
      <p:sp>
        <p:nvSpPr>
          <p:cNvPr id="4" name="TextBox 3"/>
          <p:cNvSpPr txBox="1"/>
          <p:nvPr/>
        </p:nvSpPr>
        <p:spPr>
          <a:xfrm>
            <a:off x="3222938" y="2943411"/>
            <a:ext cx="26981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Thanks!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3658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Before We Start</a:t>
            </a:r>
            <a:r>
              <a:rPr lang="en-US" sz="5300" dirty="0" smtClean="0"/>
              <a:t/>
            </a:r>
            <a:br>
              <a:rPr lang="en-US" sz="5300" dirty="0" smtClean="0"/>
            </a:br>
            <a:r>
              <a:rPr lang="en-US" sz="3100" dirty="0" smtClean="0"/>
              <a:t>What is the SOTA in Machine Learning?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6753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“Building High-level </a:t>
            </a:r>
            <a:r>
              <a:rPr lang="en-US" dirty="0" smtClean="0"/>
              <a:t>Features Using </a:t>
            </a:r>
            <a:r>
              <a:rPr lang="en-US" dirty="0"/>
              <a:t>Large Scale Unsupervised </a:t>
            </a:r>
            <a:r>
              <a:rPr lang="en-US" dirty="0" smtClean="0"/>
              <a:t>Learning”, Andrew Ng, et. al, 2012</a:t>
            </a:r>
          </a:p>
          <a:p>
            <a:pPr lvl="1"/>
            <a:r>
              <a:rPr lang="en-US" sz="2600" dirty="0" smtClean="0">
                <a:hlinkClick r:id="rId2"/>
              </a:rPr>
              <a:t>http://arxiv.org/pdf/1112.6209.pdf</a:t>
            </a:r>
            <a:endParaRPr lang="en-US" sz="2600" dirty="0" smtClean="0"/>
          </a:p>
          <a:p>
            <a:pPr lvl="1"/>
            <a:r>
              <a:rPr lang="en-US" sz="2600" dirty="0" smtClean="0"/>
              <a:t>Training a </a:t>
            </a:r>
            <a:r>
              <a:rPr lang="en-US" sz="2600" i="1" dirty="0" smtClean="0"/>
              <a:t>deep neural network</a:t>
            </a:r>
            <a:endParaRPr lang="en-US" sz="2600" i="1" dirty="0"/>
          </a:p>
          <a:p>
            <a:pPr lvl="1"/>
            <a:r>
              <a:rPr lang="en-US" sz="2600" dirty="0"/>
              <a:t>S</a:t>
            </a:r>
            <a:r>
              <a:rPr lang="en-US" sz="2600" dirty="0" smtClean="0"/>
              <a:t>howed </a:t>
            </a:r>
            <a:r>
              <a:rPr lang="en-US" sz="2600" dirty="0"/>
              <a:t>that it is possible to train neurons to be selective for high-level concepts using entirely </a:t>
            </a:r>
            <a:r>
              <a:rPr lang="en-US" sz="2600" i="1" dirty="0" smtClean="0"/>
              <a:t>unlabeled</a:t>
            </a:r>
            <a:r>
              <a:rPr lang="en-US" sz="2600" dirty="0" smtClean="0"/>
              <a:t> data</a:t>
            </a:r>
          </a:p>
          <a:p>
            <a:pPr lvl="1"/>
            <a:r>
              <a:rPr lang="en-US" sz="2600" dirty="0" smtClean="0"/>
              <a:t>In particular, they trained a deep neural network that functions </a:t>
            </a:r>
            <a:r>
              <a:rPr lang="en-US" sz="2600" dirty="0"/>
              <a:t>as </a:t>
            </a:r>
            <a:r>
              <a:rPr lang="en-US" sz="2600" dirty="0" smtClean="0"/>
              <a:t>detectors </a:t>
            </a:r>
            <a:r>
              <a:rPr lang="en-US" sz="2600" dirty="0"/>
              <a:t>for faces, human bodies, and cat faces by training on random frames of YouTube </a:t>
            </a:r>
            <a:r>
              <a:rPr lang="en-US" sz="2600" dirty="0" smtClean="0"/>
              <a:t>videos (ImageNet</a:t>
            </a:r>
            <a:r>
              <a:rPr lang="en-US" sz="2600" baseline="30000" dirty="0" smtClean="0"/>
              <a:t>1</a:t>
            </a:r>
            <a:r>
              <a:rPr lang="en-US" sz="2600" dirty="0" smtClean="0"/>
              <a:t>). </a:t>
            </a:r>
            <a:r>
              <a:rPr lang="en-US" sz="2600" dirty="0"/>
              <a:t>These </a:t>
            </a:r>
            <a:r>
              <a:rPr lang="en-US" sz="2600" dirty="0" smtClean="0"/>
              <a:t>neurons </a:t>
            </a:r>
            <a:r>
              <a:rPr lang="en-US" sz="2600" dirty="0"/>
              <a:t>naturally capture complex </a:t>
            </a:r>
            <a:r>
              <a:rPr lang="en-US" sz="2600" dirty="0" smtClean="0"/>
              <a:t>invariances </a:t>
            </a:r>
            <a:r>
              <a:rPr lang="en-US" sz="2600" dirty="0"/>
              <a:t>such as out-of-plane </a:t>
            </a:r>
            <a:r>
              <a:rPr lang="en-US" sz="2600" dirty="0" smtClean="0"/>
              <a:t>rotation, scale invariance, …</a:t>
            </a:r>
            <a:endParaRPr lang="en-US" sz="2600" dirty="0"/>
          </a:p>
          <a:p>
            <a:pPr lvl="1"/>
            <a:endParaRPr lang="en-US" dirty="0" smtClean="0"/>
          </a:p>
          <a:p>
            <a:r>
              <a:rPr lang="en-US" dirty="0" smtClean="0"/>
              <a:t>Details of the Model</a:t>
            </a:r>
          </a:p>
          <a:p>
            <a:pPr lvl="1"/>
            <a:r>
              <a:rPr lang="en-US" sz="2600" dirty="0"/>
              <a:t>S</a:t>
            </a:r>
            <a:r>
              <a:rPr lang="en-US" sz="2600" dirty="0" smtClean="0"/>
              <a:t>parse </a:t>
            </a:r>
            <a:r>
              <a:rPr lang="en-US" sz="2600" dirty="0"/>
              <a:t>d</a:t>
            </a:r>
            <a:r>
              <a:rPr lang="en-US" sz="2600" dirty="0" smtClean="0"/>
              <a:t>eep auto-encoder</a:t>
            </a:r>
            <a:r>
              <a:rPr lang="en-US" sz="2600" dirty="0"/>
              <a:t> </a:t>
            </a:r>
            <a:r>
              <a:rPr lang="en-US" sz="2600" dirty="0" smtClean="0"/>
              <a:t>(catch me later if you are interested what this is/how it works)</a:t>
            </a:r>
          </a:p>
          <a:p>
            <a:pPr lvl="1"/>
            <a:r>
              <a:rPr lang="en-US" sz="2600" dirty="0" smtClean="0"/>
              <a:t>O(10</a:t>
            </a:r>
            <a:r>
              <a:rPr lang="en-US" sz="2600" baseline="30000" dirty="0" smtClean="0"/>
              <a:t>9</a:t>
            </a:r>
            <a:r>
              <a:rPr lang="en-US" sz="2600" dirty="0" smtClean="0"/>
              <a:t>) connections</a:t>
            </a:r>
          </a:p>
          <a:p>
            <a:pPr lvl="1"/>
            <a:r>
              <a:rPr lang="en-US" sz="2600" dirty="0" smtClean="0"/>
              <a:t>O(10</a:t>
            </a:r>
            <a:r>
              <a:rPr lang="en-US" sz="2600" baseline="30000" dirty="0" smtClean="0"/>
              <a:t>7</a:t>
            </a:r>
            <a:r>
              <a:rPr lang="en-US" sz="2600" dirty="0" smtClean="0"/>
              <a:t>) 200x200 pixel images, 10</a:t>
            </a:r>
            <a:r>
              <a:rPr lang="en-US" sz="2600" baseline="30000" dirty="0" smtClean="0"/>
              <a:t>3</a:t>
            </a:r>
            <a:r>
              <a:rPr lang="en-US" sz="2600" dirty="0" smtClean="0"/>
              <a:t> machines, 16K cores</a:t>
            </a:r>
          </a:p>
          <a:p>
            <a:pPr lvl="2"/>
            <a:r>
              <a:rPr lang="en-US" sz="2300" dirty="0" smtClean="0">
                <a:sym typeface="Wingdings"/>
              </a:rPr>
              <a:t> Input data in R</a:t>
            </a:r>
            <a:r>
              <a:rPr lang="en-US" sz="2300" baseline="30000" dirty="0" smtClean="0"/>
              <a:t>40000</a:t>
            </a:r>
            <a:r>
              <a:rPr lang="en-US" sz="2300" dirty="0" smtClean="0"/>
              <a:t> </a:t>
            </a:r>
          </a:p>
          <a:p>
            <a:pPr lvl="2"/>
            <a:r>
              <a:rPr lang="en-US" sz="2300" dirty="0" smtClean="0"/>
              <a:t>Three days to train</a:t>
            </a:r>
          </a:p>
          <a:p>
            <a:pPr lvl="1"/>
            <a:r>
              <a:rPr lang="en-US" sz="2600" dirty="0" smtClean="0"/>
              <a:t>15.8% accuracy categorizing 22K object classes</a:t>
            </a:r>
          </a:p>
          <a:p>
            <a:pPr lvl="2"/>
            <a:r>
              <a:rPr lang="en-US" sz="2300" dirty="0" smtClean="0"/>
              <a:t>70% improvement over current results</a:t>
            </a:r>
          </a:p>
          <a:p>
            <a:pPr lvl="2"/>
            <a:r>
              <a:rPr lang="en-US" sz="2300" dirty="0"/>
              <a:t>R</a:t>
            </a:r>
            <a:r>
              <a:rPr lang="en-US" sz="2300" dirty="0" smtClean="0"/>
              <a:t>andom </a:t>
            </a:r>
            <a:r>
              <a:rPr lang="en-US" sz="2300" dirty="0"/>
              <a:t>guess achieves less than 0.005% accuracy for this </a:t>
            </a:r>
            <a:r>
              <a:rPr lang="en-US" sz="2300" dirty="0" smtClean="0"/>
              <a:t>dataset</a:t>
            </a:r>
            <a:endParaRPr lang="en-US" sz="2300" dirty="0"/>
          </a:p>
          <a:p>
            <a:pPr marL="914400" lvl="2" indent="0">
              <a:buNone/>
            </a:pPr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01930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1200" dirty="0" smtClean="0">
                <a:hlinkClick r:id="rId3"/>
              </a:rPr>
              <a:t>1 http</a:t>
            </a:r>
            <a:r>
              <a:rPr lang="en-US" sz="1200" dirty="0">
                <a:hlinkClick r:id="rId3"/>
              </a:rPr>
              <a:t>://www.image-net.org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64722" y="2091147"/>
            <a:ext cx="8779277" cy="4787782"/>
            <a:chOff x="364722" y="2091147"/>
            <a:chExt cx="8779277" cy="4787782"/>
          </a:xfrm>
        </p:grpSpPr>
        <p:sp>
          <p:nvSpPr>
            <p:cNvPr id="4" name="TextBox 3"/>
            <p:cNvSpPr txBox="1"/>
            <p:nvPr/>
          </p:nvSpPr>
          <p:spPr>
            <a:xfrm rot="20259961">
              <a:off x="364722" y="2091147"/>
              <a:ext cx="8617116" cy="255454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Andrew Ng and his crew at Baidu have recently beat this record with their</a:t>
              </a:r>
            </a:p>
            <a:p>
              <a:r>
                <a:rPr lang="en-US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(GPU based) Deep Speech system. See </a:t>
              </a:r>
              <a:r>
                <a:rPr lang="en-US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hlinkClick r:id="rId4"/>
                </a:rPr>
                <a:t>http://arxiv.org/abs/1412.5567</a:t>
              </a:r>
              <a:r>
                <a:rPr lang="en-US" sz="40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</a:t>
              </a:r>
              <a:endPara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8" name="Picture 7" descr="20140317_andrew-ng-coursera_NTU-e140049219796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118" y="4841929"/>
              <a:ext cx="4347881" cy="203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9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949" y="1786142"/>
            <a:ext cx="8404602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The complexity in traditional </a:t>
            </a:r>
            <a:r>
              <a:rPr lang="en-US" sz="2800" i="1" dirty="0" smtClean="0"/>
              <a:t>computer programming </a:t>
            </a:r>
            <a:r>
              <a:rPr lang="en-US" sz="2800" i="1" dirty="0"/>
              <a:t>is in </a:t>
            </a:r>
            <a:r>
              <a:rPr lang="en-US" sz="2800" i="1" dirty="0" smtClean="0"/>
              <a:t>the </a:t>
            </a:r>
            <a:r>
              <a:rPr lang="en-US" sz="2800" i="1" dirty="0"/>
              <a:t>code (programs that people write). </a:t>
            </a:r>
            <a:r>
              <a:rPr lang="en-US" sz="2800" i="1" dirty="0" smtClean="0"/>
              <a:t>In machine learning</a:t>
            </a:r>
            <a:r>
              <a:rPr lang="en-US" sz="2800" i="1" dirty="0"/>
              <a:t>, </a:t>
            </a:r>
            <a:r>
              <a:rPr lang="en-US" sz="2800" i="1" dirty="0" smtClean="0"/>
              <a:t> algorithms (programs) are in </a:t>
            </a:r>
            <a:r>
              <a:rPr lang="en-US" sz="2800" i="1" dirty="0"/>
              <a:t>principle simple and the </a:t>
            </a:r>
            <a:r>
              <a:rPr lang="en-US" sz="2800" i="1" dirty="0" smtClean="0"/>
              <a:t>complexity (structure) is </a:t>
            </a:r>
            <a:r>
              <a:rPr lang="en-US" sz="2800" i="1" dirty="0"/>
              <a:t>in </a:t>
            </a:r>
            <a:r>
              <a:rPr lang="en-US" sz="2800" i="1" dirty="0" smtClean="0"/>
              <a:t>the data. Is there a way that we can automatically learn that structure? That is what is at the heart of machine learning</a:t>
            </a:r>
            <a:r>
              <a:rPr lang="en-US" sz="2800" dirty="0" smtClean="0"/>
              <a:t>. </a:t>
            </a:r>
          </a:p>
          <a:p>
            <a:endParaRPr lang="en-US" sz="2800" dirty="0"/>
          </a:p>
          <a:p>
            <a:r>
              <a:rPr lang="en-US" sz="2800" dirty="0" smtClean="0"/>
              <a:t>-- Andrew Ng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95949" y="5395601"/>
            <a:ext cx="82908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That is, machine learning is </a:t>
            </a:r>
            <a:r>
              <a:rPr lang="en-US" sz="2400" dirty="0"/>
              <a:t>the </a:t>
            </a:r>
            <a:r>
              <a:rPr lang="en-US" sz="2400" dirty="0" smtClean="0"/>
              <a:t>about the construction </a:t>
            </a:r>
            <a:r>
              <a:rPr lang="en-US" sz="2400" dirty="0"/>
              <a:t>and study </a:t>
            </a:r>
            <a:endParaRPr lang="en-US" sz="2400" dirty="0" smtClean="0"/>
          </a:p>
          <a:p>
            <a:r>
              <a:rPr lang="en-US" sz="2400" dirty="0" smtClean="0"/>
              <a:t>of </a:t>
            </a:r>
            <a:r>
              <a:rPr lang="en-US" sz="2400" dirty="0"/>
              <a:t>systems that can learn from data</a:t>
            </a:r>
            <a:r>
              <a:rPr lang="en-US" sz="2400" dirty="0" smtClean="0"/>
              <a:t>. This is very different than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raditional computer programming.</a:t>
            </a:r>
            <a:endParaRPr lang="en-US" sz="2400" dirty="0"/>
          </a:p>
          <a:p>
            <a:r>
              <a:rPr lang="en-US" sz="24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3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511305" y="48768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dirty="0"/>
              <a:t>Computer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8105" y="2057400"/>
            <a:ext cx="7912100" cy="4237038"/>
            <a:chOff x="685800" y="1600200"/>
            <a:chExt cx="7912100" cy="4237038"/>
          </a:xfrm>
        </p:grpSpPr>
        <p:sp>
          <p:nvSpPr>
            <p:cNvPr id="3096" name="Text Box 24"/>
            <p:cNvSpPr txBox="1">
              <a:spLocks noChangeArrowheads="1"/>
            </p:cNvSpPr>
            <p:nvPr/>
          </p:nvSpPr>
          <p:spPr bwMode="auto">
            <a:xfrm>
              <a:off x="1066800" y="52578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3352800" y="1600200"/>
              <a:ext cx="2667000" cy="15240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dirty="0"/>
                <a:t>Computer</a:t>
              </a:r>
            </a:p>
          </p:txBody>
        </p:sp>
        <p:sp>
          <p:nvSpPr>
            <p:cNvPr id="3078" name="Line 6"/>
            <p:cNvSpPr>
              <a:spLocks noChangeShapeType="1"/>
            </p:cNvSpPr>
            <p:nvPr/>
          </p:nvSpPr>
          <p:spPr bwMode="auto">
            <a:xfrm>
              <a:off x="2438400" y="20574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9" name="Line 7"/>
            <p:cNvSpPr>
              <a:spLocks noChangeShapeType="1"/>
            </p:cNvSpPr>
            <p:nvPr/>
          </p:nvSpPr>
          <p:spPr bwMode="auto">
            <a:xfrm>
              <a:off x="2438400" y="27432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0" name="Line 8"/>
            <p:cNvSpPr>
              <a:spLocks noChangeShapeType="1"/>
            </p:cNvSpPr>
            <p:nvPr/>
          </p:nvSpPr>
          <p:spPr bwMode="auto">
            <a:xfrm>
              <a:off x="6019800" y="22860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2" name="Text Box 10"/>
            <p:cNvSpPr txBox="1">
              <a:spLocks noChangeArrowheads="1"/>
            </p:cNvSpPr>
            <p:nvPr/>
          </p:nvSpPr>
          <p:spPr bwMode="auto">
            <a:xfrm>
              <a:off x="1355725" y="16922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685800" y="23622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 smtClean="0"/>
                <a:t>Program</a:t>
              </a:r>
              <a:endParaRPr lang="en-US" sz="3200" dirty="0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6781800" y="19812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>
              <a:off x="2514600" y="48768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3" name="Line 21"/>
            <p:cNvSpPr>
              <a:spLocks noChangeShapeType="1"/>
            </p:cNvSpPr>
            <p:nvPr/>
          </p:nvSpPr>
          <p:spPr bwMode="auto">
            <a:xfrm>
              <a:off x="2514600" y="55626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4" name="Line 22"/>
            <p:cNvSpPr>
              <a:spLocks noChangeShapeType="1"/>
            </p:cNvSpPr>
            <p:nvPr/>
          </p:nvSpPr>
          <p:spPr bwMode="auto">
            <a:xfrm>
              <a:off x="6096000" y="51054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5" name="Text Box 23"/>
            <p:cNvSpPr txBox="1">
              <a:spLocks noChangeArrowheads="1"/>
            </p:cNvSpPr>
            <p:nvPr/>
          </p:nvSpPr>
          <p:spPr bwMode="auto">
            <a:xfrm>
              <a:off x="1431925" y="45116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97" name="Text Box 25"/>
            <p:cNvSpPr txBox="1">
              <a:spLocks noChangeArrowheads="1"/>
            </p:cNvSpPr>
            <p:nvPr/>
          </p:nvSpPr>
          <p:spPr bwMode="auto">
            <a:xfrm>
              <a:off x="6858000" y="48006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Program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1810" y="136159"/>
            <a:ext cx="8760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The Same Thing Said in Cartoon Form</a:t>
            </a:r>
            <a:endParaRPr lang="en-US" sz="4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255" y="1225995"/>
            <a:ext cx="83058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Traditional 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9478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When Would We Use Machine Learning?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0667"/>
            <a:ext cx="8229600" cy="505273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When patterns exists in our data</a:t>
            </a:r>
          </a:p>
          <a:p>
            <a:pPr lvl="1"/>
            <a:r>
              <a:rPr lang="en-US" dirty="0" smtClean="0"/>
              <a:t>Even if we don’t know what they are</a:t>
            </a:r>
          </a:p>
          <a:p>
            <a:pPr lvl="2"/>
            <a:r>
              <a:rPr lang="en-US" dirty="0" smtClean="0"/>
              <a:t>Or perhaps especially when we don’t know what they are</a:t>
            </a:r>
          </a:p>
          <a:p>
            <a:endParaRPr lang="en-US" dirty="0" smtClean="0"/>
          </a:p>
          <a:p>
            <a:r>
              <a:rPr lang="en-US" dirty="0" smtClean="0"/>
              <a:t>We can not pin down the functional relationships mathematically </a:t>
            </a:r>
          </a:p>
          <a:p>
            <a:pPr lvl="1"/>
            <a:r>
              <a:rPr lang="en-US" dirty="0" smtClean="0"/>
              <a:t>Else we would just code up the algorithm</a:t>
            </a:r>
          </a:p>
          <a:p>
            <a:endParaRPr lang="en-US" dirty="0" smtClean="0"/>
          </a:p>
          <a:p>
            <a:r>
              <a:rPr lang="en-US" dirty="0" smtClean="0"/>
              <a:t>When we have lots of (unlabeled) data</a:t>
            </a:r>
          </a:p>
          <a:p>
            <a:pPr lvl="1"/>
            <a:r>
              <a:rPr lang="en-US" dirty="0" smtClean="0"/>
              <a:t>Labeled training sets harder to come by</a:t>
            </a:r>
          </a:p>
          <a:p>
            <a:pPr lvl="1"/>
            <a:r>
              <a:rPr lang="en-US" dirty="0" smtClean="0"/>
              <a:t>Data is of high-dimension </a:t>
            </a:r>
          </a:p>
          <a:p>
            <a:pPr lvl="2"/>
            <a:r>
              <a:rPr lang="en-US" dirty="0" smtClean="0"/>
              <a:t>High dimension “features”</a:t>
            </a:r>
          </a:p>
          <a:p>
            <a:pPr lvl="2"/>
            <a:r>
              <a:rPr lang="en-US" dirty="0" smtClean="0"/>
              <a:t>For example, sensor data</a:t>
            </a:r>
          </a:p>
          <a:p>
            <a:pPr lvl="1"/>
            <a:r>
              <a:rPr lang="en-US" dirty="0" smtClean="0"/>
              <a:t>Want to “discover” lower-dimension representations</a:t>
            </a:r>
          </a:p>
          <a:p>
            <a:pPr lvl="2"/>
            <a:r>
              <a:rPr lang="en-US" dirty="0" smtClean="0"/>
              <a:t>Dimension reduction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Aside: Machine Learning is heavily focused on implementability</a:t>
            </a:r>
          </a:p>
          <a:p>
            <a:pPr lvl="1"/>
            <a:r>
              <a:rPr lang="en-US" dirty="0" smtClean="0"/>
              <a:t>Frequently using well know numerical optimization techniques</a:t>
            </a:r>
          </a:p>
          <a:p>
            <a:pPr lvl="1"/>
            <a:r>
              <a:rPr lang="en-US" dirty="0" smtClean="0"/>
              <a:t>Lots of open source code available</a:t>
            </a:r>
          </a:p>
          <a:p>
            <a:pPr lvl="2"/>
            <a:r>
              <a:rPr lang="en-US" dirty="0" smtClean="0"/>
              <a:t>See e.g., libsvm</a:t>
            </a:r>
            <a:r>
              <a:rPr lang="en-US" dirty="0"/>
              <a:t> </a:t>
            </a:r>
            <a:r>
              <a:rPr lang="en-US" dirty="0" smtClean="0"/>
              <a:t>(Support Vector Machines): </a:t>
            </a:r>
            <a:r>
              <a:rPr lang="en-US" dirty="0" smtClean="0">
                <a:hlinkClick r:id="rId2"/>
              </a:rPr>
              <a:t>http://www.csie.ntu.edu.tw/~cjlin/libsvm/</a:t>
            </a:r>
            <a:endParaRPr lang="en-US" dirty="0" smtClean="0"/>
          </a:p>
          <a:p>
            <a:pPr lvl="2"/>
            <a:r>
              <a:rPr lang="en-US" dirty="0" smtClean="0"/>
              <a:t>Most of my code in python: </a:t>
            </a:r>
            <a:r>
              <a:rPr lang="en-US" dirty="0" smtClean="0">
                <a:hlinkClick r:id="rId3"/>
              </a:rPr>
              <a:t>http://scikit-learn.org/stable/</a:t>
            </a:r>
            <a:r>
              <a:rPr lang="en-US" dirty="0" smtClean="0"/>
              <a:t>  (many others)</a:t>
            </a:r>
          </a:p>
          <a:p>
            <a:pPr lvl="2"/>
            <a:r>
              <a:rPr lang="en-US" dirty="0" smtClean="0"/>
              <a:t>Languages (e.g., octave: </a:t>
            </a:r>
            <a:r>
              <a:rPr lang="en-US" dirty="0" smtClean="0">
                <a:hlinkClick r:id="rId4"/>
              </a:rPr>
              <a:t>https://www.gnu.org/software/octave/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613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3190</Words>
  <Application>Microsoft Macintosh PowerPoint</Application>
  <PresentationFormat>On-screen Show (4:3)</PresentationFormat>
  <Paragraphs>538</Paragraphs>
  <Slides>58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Office Theme</vt:lpstr>
      <vt:lpstr>Microsoft Draw</vt:lpstr>
      <vt:lpstr>Equation</vt:lpstr>
      <vt:lpstr>Machine Learning 101 A (Very) Brief Introduction to Machine Learning </vt:lpstr>
      <vt:lpstr>Agenda</vt:lpstr>
      <vt:lpstr>Goals for this Session</vt:lpstr>
      <vt:lpstr>PowerPoint Presentation</vt:lpstr>
      <vt:lpstr>Agenda</vt:lpstr>
      <vt:lpstr>Before We Start What is the SOTA in Machine Learning?</vt:lpstr>
      <vt:lpstr>What is Machine Learning?</vt:lpstr>
      <vt:lpstr>PowerPoint Presentation</vt:lpstr>
      <vt:lpstr>When Would We Use Machine Learning? </vt:lpstr>
      <vt:lpstr>Aside: NVIDA</vt:lpstr>
      <vt:lpstr>Why Machine Learning is Hard?</vt:lpstr>
      <vt:lpstr>Why Machine Learning Is Hard, Redux What is a “2”?</vt:lpstr>
      <vt:lpstr>Examples of Machine Learning Problems </vt:lpstr>
      <vt:lpstr>Finally, note that ML is a form of Induction</vt:lpstr>
      <vt:lpstr>Agenda</vt:lpstr>
      <vt:lpstr>How Can Machine Learning Possibly Work?</vt:lpstr>
      <vt:lpstr>Why ML Is Hard The Curse Of Dimensionality</vt:lpstr>
      <vt:lpstr>So What Is Smoothness?</vt:lpstr>
      <vt:lpstr>Smoothness, basically…</vt:lpstr>
      <vt:lpstr>Manifold Hypothesis</vt:lpstr>
      <vt:lpstr>Another View: Manifolds and Classes</vt:lpstr>
      <vt:lpstr>Ok, Great. What Then Is Learning?</vt:lpstr>
      <vt:lpstr>Supervised learning</vt:lpstr>
      <vt:lpstr>Unsupervised learning</vt:lpstr>
      <vt:lpstr>Taxonomy of Learning Techniques</vt:lpstr>
      <vt:lpstr>Artificial Neural Networks</vt:lpstr>
      <vt:lpstr>Brief History of Neural Networks</vt:lpstr>
      <vt:lpstr>Biological Inspiration: Neurons</vt:lpstr>
      <vt:lpstr>Basic Perceptron (Rosenblatt, 1950s and early 60s)</vt:lpstr>
      <vt:lpstr>What is an Artificial Neuron?</vt:lpstr>
      <vt:lpstr>Mapping to Biological Neurons</vt:lpstr>
      <vt:lpstr>Activation Functions – Linear Function  </vt:lpstr>
      <vt:lpstr>Activation Functions – Hyperbolic Tangent </vt:lpstr>
      <vt:lpstr>Activation Functions – Sigmoid Function</vt:lpstr>
      <vt:lpstr>Summary: Artificial neurons</vt:lpstr>
      <vt:lpstr>Ok, Then What is an  Artificial Neural Network (ANN)?</vt:lpstr>
      <vt:lpstr>Feed Forward Neural Networks</vt:lpstr>
      <vt:lpstr>Deep Feed Forward Neural Nets  (in 1 Slide ())</vt:lpstr>
      <vt:lpstr>Forward Propagation Cartoon</vt:lpstr>
      <vt:lpstr>Back propagation Cartoon</vt:lpstr>
      <vt:lpstr>More Formally Empirical Risk Minimization</vt:lpstr>
      <vt:lpstr>Solving the Risk (Cost) Minimization Problem Gradient Descent – Basic Idea</vt:lpstr>
      <vt:lpstr>Gradient Descent Intuition 1 Convex Cost Function</vt:lpstr>
      <vt:lpstr>Gradient Decent Intuition 2</vt:lpstr>
      <vt:lpstr>Solving the Optimization Problem Gradient Descent for Linear Regression</vt:lpstr>
      <vt:lpstr>Summary: Supervised Learning Process</vt:lpstr>
      <vt:lpstr>Making this Real  (what do we have to do?)</vt:lpstr>
      <vt:lpstr>Issues/Challenges</vt:lpstr>
      <vt:lpstr>Agenda</vt:lpstr>
      <vt:lpstr>Google PUE Optimization Application1</vt:lpstr>
      <vt:lpstr>Google Use Case: Features</vt:lpstr>
      <vt:lpstr>Google Use Case: Algorithm</vt:lpstr>
      <vt:lpstr>Google Use Case: Details</vt:lpstr>
      <vt:lpstr>Google Use Case: PUE Predictive Accuracy</vt:lpstr>
      <vt:lpstr>Google Use Case: Sensitivity Analysis</vt:lpstr>
      <vt:lpstr>Google: Outside air enthalpy has largest impact on PUE</vt:lpstr>
      <vt:lpstr>Agenda</vt:lpstr>
      <vt:lpstr>Q &amp; A </vt:lpstr>
    </vt:vector>
  </TitlesOfParts>
  <Company>UO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Meyer</dc:creator>
  <cp:lastModifiedBy>David Meyer</cp:lastModifiedBy>
  <cp:revision>427</cp:revision>
  <dcterms:created xsi:type="dcterms:W3CDTF">2015-02-20T17:51:07Z</dcterms:created>
  <dcterms:modified xsi:type="dcterms:W3CDTF">2015-03-20T17:00:02Z</dcterms:modified>
</cp:coreProperties>
</file>